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ice"/>
      <p:regular r:id="rId17"/>
    </p:embeddedFont>
    <p:embeddedFont>
      <p:font typeface="Alice"/>
      <p:regular r:id="rId18"/>
    </p:embeddedFont>
    <p:embeddedFont>
      <p:font typeface="Lora"/>
      <p:regular r:id="rId19"/>
    </p:embeddedFont>
    <p:embeddedFont>
      <p:font typeface="Lora"/>
      <p:regular r:id="rId20"/>
    </p:embeddedFont>
    <p:embeddedFont>
      <p:font typeface="Lora"/>
      <p:regular r:id="rId21"/>
    </p:embeddedFont>
    <p:embeddedFont>
      <p:font typeface="Lor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Thala Connect AI: Revolutionizing Blood Coordination</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Welcome to our pitch for Thala Connect AI, an innovative AI-powered blood coordination platform designed to transform blood accessibility for Thalassemia patients. Built for the Blood Warriors Hackathon, our solution aims to address critical challenges in donor matching and patient support.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91834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Thank You!</a:t>
            </a:r>
            <a:endParaRPr lang="en-US" sz="4450" dirty="0"/>
          </a:p>
        </p:txBody>
      </p:sp>
      <p:sp>
        <p:nvSpPr>
          <p:cNvPr id="4" name="Text 1"/>
          <p:cNvSpPr/>
          <p:nvPr/>
        </p:nvSpPr>
        <p:spPr>
          <a:xfrm>
            <a:off x="793790" y="396728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We believe Thala Connect AI will significantly improve blood coordination for Thalassemia patients.</a:t>
            </a:r>
            <a:endParaRPr lang="en-US" sz="1750" dirty="0"/>
          </a:p>
        </p:txBody>
      </p:sp>
      <p:sp>
        <p:nvSpPr>
          <p:cNvPr id="5" name="Text 2"/>
          <p:cNvSpPr/>
          <p:nvPr/>
        </p:nvSpPr>
        <p:spPr>
          <a:xfrm>
            <a:off x="793790" y="494823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Questions?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9378"/>
            <a:ext cx="9826823"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The Challenge: Delays and Disconnects</a:t>
            </a:r>
            <a:endParaRPr lang="en-US" sz="4450" dirty="0"/>
          </a:p>
        </p:txBody>
      </p:sp>
      <p:sp>
        <p:nvSpPr>
          <p:cNvPr id="3" name="Shape 1"/>
          <p:cNvSpPr/>
          <p:nvPr/>
        </p:nvSpPr>
        <p:spPr>
          <a:xfrm>
            <a:off x="793790" y="2851785"/>
            <a:ext cx="4196358" cy="2093714"/>
          </a:xfrm>
          <a:prstGeom prst="roundRect">
            <a:avLst>
              <a:gd name="adj" fmla="val 6988"/>
            </a:avLst>
          </a:prstGeom>
          <a:solidFill>
            <a:srgbClr val="F2F2F2"/>
          </a:solidFill>
          <a:ln w="30480">
            <a:solidFill>
              <a:srgbClr val="D6D3CC"/>
            </a:solidFill>
            <a:prstDash val="solid"/>
          </a:ln>
        </p:spPr>
      </p:sp>
      <p:sp>
        <p:nvSpPr>
          <p:cNvPr id="4" name="Shape 2"/>
          <p:cNvSpPr/>
          <p:nvPr/>
        </p:nvSpPr>
        <p:spPr>
          <a:xfrm>
            <a:off x="763310" y="2851785"/>
            <a:ext cx="121920" cy="2093714"/>
          </a:xfrm>
          <a:prstGeom prst="roundRect">
            <a:avLst>
              <a:gd name="adj" fmla="val 27907"/>
            </a:avLst>
          </a:prstGeom>
          <a:solidFill>
            <a:srgbClr val="1B5F39"/>
          </a:solidFill>
          <a:ln/>
        </p:spPr>
      </p:sp>
      <p:sp>
        <p:nvSpPr>
          <p:cNvPr id="5" name="Text 3"/>
          <p:cNvSpPr/>
          <p:nvPr/>
        </p:nvSpPr>
        <p:spPr>
          <a:xfrm>
            <a:off x="1142524"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Access Delays</a:t>
            </a:r>
            <a:endParaRPr lang="en-US" sz="2200" dirty="0"/>
          </a:p>
        </p:txBody>
      </p:sp>
      <p:sp>
        <p:nvSpPr>
          <p:cNvPr id="6" name="Text 4"/>
          <p:cNvSpPr/>
          <p:nvPr/>
        </p:nvSpPr>
        <p:spPr>
          <a:xfrm>
            <a:off x="1142524" y="3599497"/>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Thalassemia patients face critical delays in accessing compatible blood.</a:t>
            </a:r>
            <a:endParaRPr lang="en-US" sz="1750" dirty="0"/>
          </a:p>
        </p:txBody>
      </p:sp>
      <p:sp>
        <p:nvSpPr>
          <p:cNvPr id="7" name="Shape 5"/>
          <p:cNvSpPr/>
          <p:nvPr/>
        </p:nvSpPr>
        <p:spPr>
          <a:xfrm>
            <a:off x="5216962" y="2851785"/>
            <a:ext cx="4196358" cy="2093714"/>
          </a:xfrm>
          <a:prstGeom prst="roundRect">
            <a:avLst>
              <a:gd name="adj" fmla="val 6988"/>
            </a:avLst>
          </a:prstGeom>
          <a:solidFill>
            <a:srgbClr val="F2F2F2"/>
          </a:solidFill>
          <a:ln w="30480">
            <a:solidFill>
              <a:srgbClr val="D6D3CC"/>
            </a:solidFill>
            <a:prstDash val="solid"/>
          </a:ln>
        </p:spPr>
      </p:sp>
      <p:sp>
        <p:nvSpPr>
          <p:cNvPr id="8" name="Shape 6"/>
          <p:cNvSpPr/>
          <p:nvPr/>
        </p:nvSpPr>
        <p:spPr>
          <a:xfrm>
            <a:off x="5186482" y="2851785"/>
            <a:ext cx="121920" cy="2093714"/>
          </a:xfrm>
          <a:prstGeom prst="roundRect">
            <a:avLst>
              <a:gd name="adj" fmla="val 27907"/>
            </a:avLst>
          </a:prstGeom>
          <a:solidFill>
            <a:srgbClr val="1B5F39"/>
          </a:solidFill>
          <a:ln/>
        </p:spPr>
      </p:sp>
      <p:sp>
        <p:nvSpPr>
          <p:cNvPr id="9" name="Text 7"/>
          <p:cNvSpPr/>
          <p:nvPr/>
        </p:nvSpPr>
        <p:spPr>
          <a:xfrm>
            <a:off x="5565696"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Manual Matching</a:t>
            </a:r>
            <a:endParaRPr lang="en-US" sz="2200" dirty="0"/>
          </a:p>
        </p:txBody>
      </p:sp>
      <p:sp>
        <p:nvSpPr>
          <p:cNvPr id="10" name="Text 8"/>
          <p:cNvSpPr/>
          <p:nvPr/>
        </p:nvSpPr>
        <p:spPr>
          <a:xfrm>
            <a:off x="5565696" y="3599497"/>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Current manual donor matching lacks speed and reliability.</a:t>
            </a:r>
            <a:endParaRPr lang="en-US" sz="1750" dirty="0"/>
          </a:p>
        </p:txBody>
      </p:sp>
      <p:sp>
        <p:nvSpPr>
          <p:cNvPr id="11" name="Shape 9"/>
          <p:cNvSpPr/>
          <p:nvPr/>
        </p:nvSpPr>
        <p:spPr>
          <a:xfrm>
            <a:off x="9640133" y="2851785"/>
            <a:ext cx="4196358" cy="2093714"/>
          </a:xfrm>
          <a:prstGeom prst="roundRect">
            <a:avLst>
              <a:gd name="adj" fmla="val 6988"/>
            </a:avLst>
          </a:prstGeom>
          <a:solidFill>
            <a:srgbClr val="F2F2F2"/>
          </a:solidFill>
          <a:ln w="30480">
            <a:solidFill>
              <a:srgbClr val="D6D3CC"/>
            </a:solidFill>
            <a:prstDash val="solid"/>
          </a:ln>
        </p:spPr>
      </p:sp>
      <p:sp>
        <p:nvSpPr>
          <p:cNvPr id="12" name="Shape 10"/>
          <p:cNvSpPr/>
          <p:nvPr/>
        </p:nvSpPr>
        <p:spPr>
          <a:xfrm>
            <a:off x="9609653" y="2851785"/>
            <a:ext cx="121920" cy="2093714"/>
          </a:xfrm>
          <a:prstGeom prst="roundRect">
            <a:avLst>
              <a:gd name="adj" fmla="val 27907"/>
            </a:avLst>
          </a:prstGeom>
          <a:solidFill>
            <a:srgbClr val="1B5F39"/>
          </a:solidFill>
          <a:ln/>
        </p:spPr>
      </p:sp>
      <p:sp>
        <p:nvSpPr>
          <p:cNvPr id="13" name="Text 11"/>
          <p:cNvSpPr/>
          <p:nvPr/>
        </p:nvSpPr>
        <p:spPr>
          <a:xfrm>
            <a:off x="9988868"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No Predictive System</a:t>
            </a:r>
            <a:endParaRPr lang="en-US" sz="2200" dirty="0"/>
          </a:p>
        </p:txBody>
      </p:sp>
      <p:sp>
        <p:nvSpPr>
          <p:cNvPr id="14" name="Text 12"/>
          <p:cNvSpPr/>
          <p:nvPr/>
        </p:nvSpPr>
        <p:spPr>
          <a:xfrm>
            <a:off x="9988868" y="3599497"/>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Absence of a predictive system for donor availability.</a:t>
            </a:r>
            <a:endParaRPr lang="en-US" sz="1750" dirty="0"/>
          </a:p>
        </p:txBody>
      </p:sp>
      <p:sp>
        <p:nvSpPr>
          <p:cNvPr id="15" name="Shape 13"/>
          <p:cNvSpPr/>
          <p:nvPr/>
        </p:nvSpPr>
        <p:spPr>
          <a:xfrm>
            <a:off x="793790" y="5172313"/>
            <a:ext cx="6407944" cy="1367909"/>
          </a:xfrm>
          <a:prstGeom prst="roundRect">
            <a:avLst>
              <a:gd name="adj" fmla="val 10695"/>
            </a:avLst>
          </a:prstGeom>
          <a:solidFill>
            <a:srgbClr val="F2F2F2"/>
          </a:solidFill>
          <a:ln w="30480">
            <a:solidFill>
              <a:srgbClr val="D6D3CC"/>
            </a:solidFill>
            <a:prstDash val="solid"/>
          </a:ln>
        </p:spPr>
      </p:sp>
      <p:sp>
        <p:nvSpPr>
          <p:cNvPr id="16" name="Shape 14"/>
          <p:cNvSpPr/>
          <p:nvPr/>
        </p:nvSpPr>
        <p:spPr>
          <a:xfrm>
            <a:off x="763310" y="5172313"/>
            <a:ext cx="121920" cy="1367909"/>
          </a:xfrm>
          <a:prstGeom prst="roundRect">
            <a:avLst>
              <a:gd name="adj" fmla="val 27907"/>
            </a:avLst>
          </a:prstGeom>
          <a:solidFill>
            <a:srgbClr val="1B5F39"/>
          </a:solidFill>
          <a:ln/>
        </p:spPr>
      </p:sp>
      <p:sp>
        <p:nvSpPr>
          <p:cNvPr id="17" name="Text 15"/>
          <p:cNvSpPr/>
          <p:nvPr/>
        </p:nvSpPr>
        <p:spPr>
          <a:xfrm>
            <a:off x="1142524" y="54296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Limited Education</a:t>
            </a:r>
            <a:endParaRPr lang="en-US" sz="2200" dirty="0"/>
          </a:p>
        </p:txBody>
      </p:sp>
      <p:sp>
        <p:nvSpPr>
          <p:cNvPr id="18" name="Text 16"/>
          <p:cNvSpPr/>
          <p:nvPr/>
        </p:nvSpPr>
        <p:spPr>
          <a:xfrm>
            <a:off x="1142524" y="5920026"/>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Insufficient patient education in native languages.</a:t>
            </a:r>
            <a:endParaRPr lang="en-US" sz="1750" dirty="0"/>
          </a:p>
        </p:txBody>
      </p:sp>
      <p:sp>
        <p:nvSpPr>
          <p:cNvPr id="19" name="Shape 17"/>
          <p:cNvSpPr/>
          <p:nvPr/>
        </p:nvSpPr>
        <p:spPr>
          <a:xfrm>
            <a:off x="7428548" y="5172313"/>
            <a:ext cx="6407944" cy="1367909"/>
          </a:xfrm>
          <a:prstGeom prst="roundRect">
            <a:avLst>
              <a:gd name="adj" fmla="val 10695"/>
            </a:avLst>
          </a:prstGeom>
          <a:solidFill>
            <a:srgbClr val="F2F2F2"/>
          </a:solidFill>
          <a:ln w="30480">
            <a:solidFill>
              <a:srgbClr val="D6D3CC"/>
            </a:solidFill>
            <a:prstDash val="solid"/>
          </a:ln>
        </p:spPr>
      </p:sp>
      <p:sp>
        <p:nvSpPr>
          <p:cNvPr id="20" name="Shape 18"/>
          <p:cNvSpPr/>
          <p:nvPr/>
        </p:nvSpPr>
        <p:spPr>
          <a:xfrm>
            <a:off x="7398067" y="5172313"/>
            <a:ext cx="121920" cy="1367909"/>
          </a:xfrm>
          <a:prstGeom prst="roundRect">
            <a:avLst>
              <a:gd name="adj" fmla="val 27907"/>
            </a:avLst>
          </a:prstGeom>
          <a:solidFill>
            <a:srgbClr val="1B5F39"/>
          </a:solidFill>
          <a:ln/>
        </p:spPr>
      </p:sp>
      <p:sp>
        <p:nvSpPr>
          <p:cNvPr id="21" name="Text 19"/>
          <p:cNvSpPr/>
          <p:nvPr/>
        </p:nvSpPr>
        <p:spPr>
          <a:xfrm>
            <a:off x="7777282" y="54296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Human Dependency</a:t>
            </a:r>
            <a:endParaRPr lang="en-US" sz="2200" dirty="0"/>
          </a:p>
        </p:txBody>
      </p:sp>
      <p:sp>
        <p:nvSpPr>
          <p:cNvPr id="22" name="Text 20"/>
          <p:cNvSpPr/>
          <p:nvPr/>
        </p:nvSpPr>
        <p:spPr>
          <a:xfrm>
            <a:off x="7777282" y="5920026"/>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Existing solutions rely heavily on human coordination.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81113"/>
            <a:ext cx="7839075"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Thala Connect AI: Our Solution</a:t>
            </a:r>
            <a:endParaRPr lang="en-US" sz="4450" dirty="0"/>
          </a:p>
        </p:txBody>
      </p:sp>
      <p:sp>
        <p:nvSpPr>
          <p:cNvPr id="3" name="Text 1"/>
          <p:cNvSpPr/>
          <p:nvPr/>
        </p:nvSpPr>
        <p:spPr>
          <a:xfrm>
            <a:off x="793790" y="244352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Thala Connect AI is a web and WhatsApp platform designed to streamline blood coordination.</a:t>
            </a:r>
            <a:endParaRPr lang="en-US" sz="1750" dirty="0"/>
          </a:p>
        </p:txBody>
      </p:sp>
      <p:pic>
        <p:nvPicPr>
          <p:cNvPr id="4" name="Image 0" descr="preencoded.png">    </p:cNvPr>
          <p:cNvPicPr>
            <a:picLocks noChangeAspect="1"/>
          </p:cNvPicPr>
          <p:nvPr/>
        </p:nvPicPr>
        <p:blipFill>
          <a:blip r:embed="rId1"/>
          <a:stretch>
            <a:fillRect/>
          </a:stretch>
        </p:blipFill>
        <p:spPr>
          <a:xfrm>
            <a:off x="793790" y="3061573"/>
            <a:ext cx="566976" cy="566976"/>
          </a:xfrm>
          <a:prstGeom prst="rect">
            <a:avLst/>
          </a:prstGeom>
        </p:spPr>
      </p:pic>
      <p:sp>
        <p:nvSpPr>
          <p:cNvPr id="5" name="Text 2"/>
          <p:cNvSpPr/>
          <p:nvPr/>
        </p:nvSpPr>
        <p:spPr>
          <a:xfrm>
            <a:off x="1644253"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Real-time Matching</a:t>
            </a:r>
            <a:endParaRPr lang="en-US" sz="2200" dirty="0"/>
          </a:p>
        </p:txBody>
      </p:sp>
      <p:sp>
        <p:nvSpPr>
          <p:cNvPr id="6" name="Text 3"/>
          <p:cNvSpPr/>
          <p:nvPr/>
        </p:nvSpPr>
        <p:spPr>
          <a:xfrm>
            <a:off x="1644253" y="3686651"/>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AI matches patients with donors instantly.</a:t>
            </a:r>
            <a:endParaRPr lang="en-US" sz="1750" dirty="0"/>
          </a:p>
        </p:txBody>
      </p:sp>
      <p:pic>
        <p:nvPicPr>
          <p:cNvPr id="7" name="Image 1" descr="preencoded.png">    </p:cNvPr>
          <p:cNvPicPr>
            <a:picLocks noChangeAspect="1"/>
          </p:cNvPicPr>
          <p:nvPr/>
        </p:nvPicPr>
        <p:blipFill>
          <a:blip r:embed="rId2"/>
          <a:stretch>
            <a:fillRect/>
          </a:stretch>
        </p:blipFill>
        <p:spPr>
          <a:xfrm>
            <a:off x="5235893" y="3061573"/>
            <a:ext cx="566976" cy="566976"/>
          </a:xfrm>
          <a:prstGeom prst="rect">
            <a:avLst/>
          </a:prstGeom>
        </p:spPr>
      </p:pic>
      <p:sp>
        <p:nvSpPr>
          <p:cNvPr id="8" name="Text 4"/>
          <p:cNvSpPr/>
          <p:nvPr/>
        </p:nvSpPr>
        <p:spPr>
          <a:xfrm>
            <a:off x="6086356"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Emergency Alerts</a:t>
            </a:r>
            <a:endParaRPr lang="en-US" sz="2200" dirty="0"/>
          </a:p>
        </p:txBody>
      </p:sp>
      <p:sp>
        <p:nvSpPr>
          <p:cNvPr id="9" name="Text 5"/>
          <p:cNvSpPr/>
          <p:nvPr/>
        </p:nvSpPr>
        <p:spPr>
          <a:xfrm>
            <a:off x="6086356" y="3686651"/>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Sends WhatsApp emergency alerts to donors.</a:t>
            </a:r>
            <a:endParaRPr lang="en-US" sz="1750" dirty="0"/>
          </a:p>
        </p:txBody>
      </p:sp>
      <p:pic>
        <p:nvPicPr>
          <p:cNvPr id="10" name="Image 2" descr="preencoded.png">    </p:cNvPr>
          <p:cNvPicPr>
            <a:picLocks noChangeAspect="1"/>
          </p:cNvPicPr>
          <p:nvPr/>
        </p:nvPicPr>
        <p:blipFill>
          <a:blip r:embed="rId3"/>
          <a:stretch>
            <a:fillRect/>
          </a:stretch>
        </p:blipFill>
        <p:spPr>
          <a:xfrm>
            <a:off x="9677995" y="3061573"/>
            <a:ext cx="566976" cy="566976"/>
          </a:xfrm>
          <a:prstGeom prst="rect">
            <a:avLst/>
          </a:prstGeom>
        </p:spPr>
      </p:pic>
      <p:sp>
        <p:nvSpPr>
          <p:cNvPr id="11" name="Text 6"/>
          <p:cNvSpPr/>
          <p:nvPr/>
        </p:nvSpPr>
        <p:spPr>
          <a:xfrm>
            <a:off x="10528459"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Predictive Patterns</a:t>
            </a:r>
            <a:endParaRPr lang="en-US" sz="2200" dirty="0"/>
          </a:p>
        </p:txBody>
      </p:sp>
      <p:sp>
        <p:nvSpPr>
          <p:cNvPr id="12" name="Text 7"/>
          <p:cNvSpPr/>
          <p:nvPr/>
        </p:nvSpPr>
        <p:spPr>
          <a:xfrm>
            <a:off x="10528459" y="3686651"/>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Predicts donor engagement and availability.</a:t>
            </a:r>
            <a:endParaRPr lang="en-US" sz="1750" dirty="0"/>
          </a:p>
        </p:txBody>
      </p:sp>
      <p:pic>
        <p:nvPicPr>
          <p:cNvPr id="13" name="Image 3" descr="preencoded.png">    </p:cNvPr>
          <p:cNvPicPr>
            <a:picLocks noChangeAspect="1"/>
          </p:cNvPicPr>
          <p:nvPr/>
        </p:nvPicPr>
        <p:blipFill>
          <a:blip r:embed="rId4"/>
          <a:stretch>
            <a:fillRect/>
          </a:stretch>
        </p:blipFill>
        <p:spPr>
          <a:xfrm>
            <a:off x="793790" y="4979432"/>
            <a:ext cx="566976" cy="566976"/>
          </a:xfrm>
          <a:prstGeom prst="rect">
            <a:avLst/>
          </a:prstGeom>
        </p:spPr>
      </p:pic>
      <p:sp>
        <p:nvSpPr>
          <p:cNvPr id="14" name="Text 8"/>
          <p:cNvSpPr/>
          <p:nvPr/>
        </p:nvSpPr>
        <p:spPr>
          <a:xfrm>
            <a:off x="1644253" y="5114092"/>
            <a:ext cx="2911078"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Multilingual Education</a:t>
            </a:r>
            <a:endParaRPr lang="en-US" sz="2200" dirty="0"/>
          </a:p>
        </p:txBody>
      </p:sp>
      <p:sp>
        <p:nvSpPr>
          <p:cNvPr id="15" name="Text 9"/>
          <p:cNvSpPr/>
          <p:nvPr/>
        </p:nvSpPr>
        <p:spPr>
          <a:xfrm>
            <a:off x="1644253" y="5604510"/>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Provides support and education in various languages.</a:t>
            </a:r>
            <a:endParaRPr lang="en-US" sz="1750" dirty="0"/>
          </a:p>
        </p:txBody>
      </p:sp>
      <p:pic>
        <p:nvPicPr>
          <p:cNvPr id="16" name="Image 4" descr="preencoded.png">    </p:cNvPr>
          <p:cNvPicPr>
            <a:picLocks noChangeAspect="1"/>
          </p:cNvPicPr>
          <p:nvPr/>
        </p:nvPicPr>
        <p:blipFill>
          <a:blip r:embed="rId5"/>
          <a:stretch>
            <a:fillRect/>
          </a:stretch>
        </p:blipFill>
        <p:spPr>
          <a:xfrm>
            <a:off x="5235893" y="4979432"/>
            <a:ext cx="566976" cy="566976"/>
          </a:xfrm>
          <a:prstGeom prst="rect">
            <a:avLst/>
          </a:prstGeom>
        </p:spPr>
      </p:pic>
      <p:sp>
        <p:nvSpPr>
          <p:cNvPr id="17" name="Text 10"/>
          <p:cNvSpPr/>
          <p:nvPr/>
        </p:nvSpPr>
        <p:spPr>
          <a:xfrm>
            <a:off x="6086356" y="5114092"/>
            <a:ext cx="2979063"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e-RaktKosh Integration</a:t>
            </a:r>
            <a:endParaRPr lang="en-US" sz="2200" dirty="0"/>
          </a:p>
        </p:txBody>
      </p:sp>
      <p:sp>
        <p:nvSpPr>
          <p:cNvPr id="18" name="Text 11"/>
          <p:cNvSpPr/>
          <p:nvPr/>
        </p:nvSpPr>
        <p:spPr>
          <a:xfrm>
            <a:off x="6086356" y="5604510"/>
            <a:ext cx="3308152"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Enhances national coverage by integrating with e-RaktKosh.</a:t>
            </a:r>
            <a:endParaRPr lang="en-US" sz="1750" dirty="0"/>
          </a:p>
        </p:txBody>
      </p:sp>
      <p:sp>
        <p:nvSpPr>
          <p:cNvPr id="19" name="Text 12"/>
          <p:cNvSpPr/>
          <p:nvPr/>
        </p:nvSpPr>
        <p:spPr>
          <a:xfrm>
            <a:off x="793790" y="65854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Our uniqueness lies in expanding Blood Bridge into a predictive, automated national network.</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0799" y="534948"/>
            <a:ext cx="4863584" cy="607933"/>
          </a:xfrm>
          <a:prstGeom prst="rect">
            <a:avLst/>
          </a:prstGeom>
          <a:noFill/>
          <a:ln/>
        </p:spPr>
        <p:txBody>
          <a:bodyPr wrap="none" lIns="0" tIns="0" rIns="0" bIns="0" rtlCol="0" anchor="t"/>
          <a:lstStyle/>
          <a:p>
            <a:pPr algn="l" indent="0" marL="0">
              <a:lnSpc>
                <a:spcPts val="4750"/>
              </a:lnSpc>
              <a:buNone/>
            </a:pPr>
            <a:r>
              <a:rPr lang="en-US" sz="3800" dirty="0">
                <a:solidFill>
                  <a:srgbClr val="233E32"/>
                </a:solidFill>
                <a:latin typeface="Alice" pitchFamily="34" charset="0"/>
                <a:ea typeface="Alice" pitchFamily="34" charset="-122"/>
                <a:cs typeface="Alice" pitchFamily="34" charset="-120"/>
              </a:rPr>
              <a:t>Technology Stack</a:t>
            </a:r>
            <a:endParaRPr lang="en-US" sz="3800" dirty="0"/>
          </a:p>
        </p:txBody>
      </p:sp>
      <p:sp>
        <p:nvSpPr>
          <p:cNvPr id="3" name="Shape 1"/>
          <p:cNvSpPr/>
          <p:nvPr/>
        </p:nvSpPr>
        <p:spPr>
          <a:xfrm>
            <a:off x="680799" y="1531858"/>
            <a:ext cx="13268801" cy="6173391"/>
          </a:xfrm>
          <a:prstGeom prst="roundRect">
            <a:avLst>
              <a:gd name="adj" fmla="val 473"/>
            </a:avLst>
          </a:prstGeom>
          <a:noFill/>
          <a:ln w="7620">
            <a:solidFill>
              <a:srgbClr val="000000">
                <a:alpha val="8000"/>
              </a:srgbClr>
            </a:solidFill>
            <a:prstDash val="solid"/>
          </a:ln>
        </p:spPr>
      </p:sp>
      <p:sp>
        <p:nvSpPr>
          <p:cNvPr id="4" name="Shape 2"/>
          <p:cNvSpPr/>
          <p:nvPr/>
        </p:nvSpPr>
        <p:spPr>
          <a:xfrm>
            <a:off x="688419" y="1539478"/>
            <a:ext cx="13253561" cy="559832"/>
          </a:xfrm>
          <a:prstGeom prst="rect">
            <a:avLst/>
          </a:prstGeom>
          <a:solidFill>
            <a:srgbClr val="FFFFFF">
              <a:alpha val="4000"/>
            </a:srgbClr>
          </a:solidFill>
          <a:ln/>
        </p:spPr>
      </p:sp>
      <p:sp>
        <p:nvSpPr>
          <p:cNvPr id="5" name="Text 3"/>
          <p:cNvSpPr/>
          <p:nvPr/>
        </p:nvSpPr>
        <p:spPr>
          <a:xfrm>
            <a:off x="882968" y="1663779"/>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Frontend</a:t>
            </a:r>
            <a:endParaRPr lang="en-US" sz="1500" dirty="0"/>
          </a:p>
        </p:txBody>
      </p:sp>
      <p:sp>
        <p:nvSpPr>
          <p:cNvPr id="6" name="Text 4"/>
          <p:cNvSpPr/>
          <p:nvPr/>
        </p:nvSpPr>
        <p:spPr>
          <a:xfrm>
            <a:off x="4862751" y="1663779"/>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React (Vite) + Tailwind CSS</a:t>
            </a:r>
            <a:endParaRPr lang="en-US" sz="1500" dirty="0"/>
          </a:p>
        </p:txBody>
      </p:sp>
      <p:sp>
        <p:nvSpPr>
          <p:cNvPr id="7" name="Shape 5"/>
          <p:cNvSpPr/>
          <p:nvPr/>
        </p:nvSpPr>
        <p:spPr>
          <a:xfrm>
            <a:off x="688419" y="2099310"/>
            <a:ext cx="13253561" cy="559832"/>
          </a:xfrm>
          <a:prstGeom prst="rect">
            <a:avLst/>
          </a:prstGeom>
          <a:solidFill>
            <a:srgbClr val="000000">
              <a:alpha val="4000"/>
            </a:srgbClr>
          </a:solidFill>
          <a:ln/>
        </p:spPr>
      </p:sp>
      <p:sp>
        <p:nvSpPr>
          <p:cNvPr id="8" name="Text 6"/>
          <p:cNvSpPr/>
          <p:nvPr/>
        </p:nvSpPr>
        <p:spPr>
          <a:xfrm>
            <a:off x="882968" y="2223611"/>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UI/UX</a:t>
            </a:r>
            <a:endParaRPr lang="en-US" sz="1500" dirty="0"/>
          </a:p>
        </p:txBody>
      </p:sp>
      <p:sp>
        <p:nvSpPr>
          <p:cNvPr id="9" name="Text 7"/>
          <p:cNvSpPr/>
          <p:nvPr/>
        </p:nvSpPr>
        <p:spPr>
          <a:xfrm>
            <a:off x="4862751" y="2223611"/>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Shadcn UI + Headless UI</a:t>
            </a:r>
            <a:endParaRPr lang="en-US" sz="1500" dirty="0"/>
          </a:p>
        </p:txBody>
      </p:sp>
      <p:sp>
        <p:nvSpPr>
          <p:cNvPr id="10" name="Shape 8"/>
          <p:cNvSpPr/>
          <p:nvPr/>
        </p:nvSpPr>
        <p:spPr>
          <a:xfrm>
            <a:off x="688419" y="2659142"/>
            <a:ext cx="13253561" cy="559832"/>
          </a:xfrm>
          <a:prstGeom prst="rect">
            <a:avLst/>
          </a:prstGeom>
          <a:solidFill>
            <a:srgbClr val="FFFFFF">
              <a:alpha val="4000"/>
            </a:srgbClr>
          </a:solidFill>
          <a:ln/>
        </p:spPr>
      </p:sp>
      <p:sp>
        <p:nvSpPr>
          <p:cNvPr id="11" name="Text 9"/>
          <p:cNvSpPr/>
          <p:nvPr/>
        </p:nvSpPr>
        <p:spPr>
          <a:xfrm>
            <a:off x="882968" y="2783443"/>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Backend</a:t>
            </a:r>
            <a:endParaRPr lang="en-US" sz="1500" dirty="0"/>
          </a:p>
        </p:txBody>
      </p:sp>
      <p:sp>
        <p:nvSpPr>
          <p:cNvPr id="12" name="Text 10"/>
          <p:cNvSpPr/>
          <p:nvPr/>
        </p:nvSpPr>
        <p:spPr>
          <a:xfrm>
            <a:off x="4862751" y="2783443"/>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Lovable-generated APIs + custom endpoints</a:t>
            </a:r>
            <a:endParaRPr lang="en-US" sz="1500" dirty="0"/>
          </a:p>
        </p:txBody>
      </p:sp>
      <p:sp>
        <p:nvSpPr>
          <p:cNvPr id="13" name="Shape 11"/>
          <p:cNvSpPr/>
          <p:nvPr/>
        </p:nvSpPr>
        <p:spPr>
          <a:xfrm>
            <a:off x="688419" y="3218974"/>
            <a:ext cx="13253561" cy="559832"/>
          </a:xfrm>
          <a:prstGeom prst="rect">
            <a:avLst/>
          </a:prstGeom>
          <a:solidFill>
            <a:srgbClr val="000000">
              <a:alpha val="4000"/>
            </a:srgbClr>
          </a:solidFill>
          <a:ln/>
        </p:spPr>
      </p:sp>
      <p:sp>
        <p:nvSpPr>
          <p:cNvPr id="14" name="Text 12"/>
          <p:cNvSpPr/>
          <p:nvPr/>
        </p:nvSpPr>
        <p:spPr>
          <a:xfrm>
            <a:off x="882968" y="3343275"/>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Chatbot (Text + Voice)</a:t>
            </a:r>
            <a:endParaRPr lang="en-US" sz="1500" dirty="0"/>
          </a:p>
        </p:txBody>
      </p:sp>
      <p:sp>
        <p:nvSpPr>
          <p:cNvPr id="15" name="Text 13"/>
          <p:cNvSpPr/>
          <p:nvPr/>
        </p:nvSpPr>
        <p:spPr>
          <a:xfrm>
            <a:off x="4862751" y="3343275"/>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OpenAI GPT + Azure Speech SDK</a:t>
            </a:r>
            <a:endParaRPr lang="en-US" sz="1500" dirty="0"/>
          </a:p>
        </p:txBody>
      </p:sp>
      <p:sp>
        <p:nvSpPr>
          <p:cNvPr id="16" name="Shape 14"/>
          <p:cNvSpPr/>
          <p:nvPr/>
        </p:nvSpPr>
        <p:spPr>
          <a:xfrm>
            <a:off x="688419" y="3778806"/>
            <a:ext cx="13253561" cy="559832"/>
          </a:xfrm>
          <a:prstGeom prst="rect">
            <a:avLst/>
          </a:prstGeom>
          <a:solidFill>
            <a:srgbClr val="FFFFFF">
              <a:alpha val="4000"/>
            </a:srgbClr>
          </a:solidFill>
          <a:ln/>
        </p:spPr>
      </p:sp>
      <p:sp>
        <p:nvSpPr>
          <p:cNvPr id="17" name="Text 15"/>
          <p:cNvSpPr/>
          <p:nvPr/>
        </p:nvSpPr>
        <p:spPr>
          <a:xfrm>
            <a:off x="882968" y="3903107"/>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Authentication</a:t>
            </a:r>
            <a:endParaRPr lang="en-US" sz="1500" dirty="0"/>
          </a:p>
        </p:txBody>
      </p:sp>
      <p:sp>
        <p:nvSpPr>
          <p:cNvPr id="18" name="Text 16"/>
          <p:cNvSpPr/>
          <p:nvPr/>
        </p:nvSpPr>
        <p:spPr>
          <a:xfrm>
            <a:off x="4862751" y="3903107"/>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Firebase Authentication</a:t>
            </a:r>
            <a:endParaRPr lang="en-US" sz="1500" dirty="0"/>
          </a:p>
        </p:txBody>
      </p:sp>
      <p:sp>
        <p:nvSpPr>
          <p:cNvPr id="19" name="Shape 17"/>
          <p:cNvSpPr/>
          <p:nvPr/>
        </p:nvSpPr>
        <p:spPr>
          <a:xfrm>
            <a:off x="688419" y="4338638"/>
            <a:ext cx="13253561" cy="559832"/>
          </a:xfrm>
          <a:prstGeom prst="rect">
            <a:avLst/>
          </a:prstGeom>
          <a:solidFill>
            <a:srgbClr val="000000">
              <a:alpha val="4000"/>
            </a:srgbClr>
          </a:solidFill>
          <a:ln/>
        </p:spPr>
      </p:sp>
      <p:sp>
        <p:nvSpPr>
          <p:cNvPr id="20" name="Text 18"/>
          <p:cNvSpPr/>
          <p:nvPr/>
        </p:nvSpPr>
        <p:spPr>
          <a:xfrm>
            <a:off x="882968" y="4462939"/>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Database</a:t>
            </a:r>
            <a:endParaRPr lang="en-US" sz="1500" dirty="0"/>
          </a:p>
        </p:txBody>
      </p:sp>
      <p:sp>
        <p:nvSpPr>
          <p:cNvPr id="21" name="Text 19"/>
          <p:cNvSpPr/>
          <p:nvPr/>
        </p:nvSpPr>
        <p:spPr>
          <a:xfrm>
            <a:off x="4862751" y="4462939"/>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Azure SQL Database</a:t>
            </a:r>
            <a:endParaRPr lang="en-US" sz="1500" dirty="0"/>
          </a:p>
        </p:txBody>
      </p:sp>
      <p:sp>
        <p:nvSpPr>
          <p:cNvPr id="22" name="Shape 20"/>
          <p:cNvSpPr/>
          <p:nvPr/>
        </p:nvSpPr>
        <p:spPr>
          <a:xfrm>
            <a:off x="688419" y="4898469"/>
            <a:ext cx="13253561" cy="559832"/>
          </a:xfrm>
          <a:prstGeom prst="rect">
            <a:avLst/>
          </a:prstGeom>
          <a:solidFill>
            <a:srgbClr val="FFFFFF">
              <a:alpha val="4000"/>
            </a:srgbClr>
          </a:solidFill>
          <a:ln/>
        </p:spPr>
      </p:sp>
      <p:sp>
        <p:nvSpPr>
          <p:cNvPr id="23" name="Text 21"/>
          <p:cNvSpPr/>
          <p:nvPr/>
        </p:nvSpPr>
        <p:spPr>
          <a:xfrm>
            <a:off x="882968" y="5022771"/>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Hosting</a:t>
            </a:r>
            <a:endParaRPr lang="en-US" sz="1500" dirty="0"/>
          </a:p>
        </p:txBody>
      </p:sp>
      <p:sp>
        <p:nvSpPr>
          <p:cNvPr id="24" name="Text 22"/>
          <p:cNvSpPr/>
          <p:nvPr/>
        </p:nvSpPr>
        <p:spPr>
          <a:xfrm>
            <a:off x="4862751" y="5022771"/>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Azure App Service</a:t>
            </a:r>
            <a:endParaRPr lang="en-US" sz="1500" dirty="0"/>
          </a:p>
        </p:txBody>
      </p:sp>
      <p:sp>
        <p:nvSpPr>
          <p:cNvPr id="25" name="Shape 23"/>
          <p:cNvSpPr/>
          <p:nvPr/>
        </p:nvSpPr>
        <p:spPr>
          <a:xfrm>
            <a:off x="688419" y="5458301"/>
            <a:ext cx="13253561" cy="559832"/>
          </a:xfrm>
          <a:prstGeom prst="rect">
            <a:avLst/>
          </a:prstGeom>
          <a:solidFill>
            <a:srgbClr val="000000">
              <a:alpha val="4000"/>
            </a:srgbClr>
          </a:solidFill>
          <a:ln/>
        </p:spPr>
      </p:sp>
      <p:sp>
        <p:nvSpPr>
          <p:cNvPr id="26" name="Text 24"/>
          <p:cNvSpPr/>
          <p:nvPr/>
        </p:nvSpPr>
        <p:spPr>
          <a:xfrm>
            <a:off x="882968" y="5582603"/>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Crowdfunding</a:t>
            </a:r>
            <a:endParaRPr lang="en-US" sz="1500" dirty="0"/>
          </a:p>
        </p:txBody>
      </p:sp>
      <p:sp>
        <p:nvSpPr>
          <p:cNvPr id="27" name="Text 25"/>
          <p:cNvSpPr/>
          <p:nvPr/>
        </p:nvSpPr>
        <p:spPr>
          <a:xfrm>
            <a:off x="4862751" y="5582603"/>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Stripe Integration</a:t>
            </a:r>
            <a:endParaRPr lang="en-US" sz="1500" dirty="0"/>
          </a:p>
        </p:txBody>
      </p:sp>
      <p:sp>
        <p:nvSpPr>
          <p:cNvPr id="28" name="Shape 26"/>
          <p:cNvSpPr/>
          <p:nvPr/>
        </p:nvSpPr>
        <p:spPr>
          <a:xfrm>
            <a:off x="688419" y="6018133"/>
            <a:ext cx="13253561" cy="559832"/>
          </a:xfrm>
          <a:prstGeom prst="rect">
            <a:avLst/>
          </a:prstGeom>
          <a:solidFill>
            <a:srgbClr val="FFFFFF">
              <a:alpha val="4000"/>
            </a:srgbClr>
          </a:solidFill>
          <a:ln/>
        </p:spPr>
      </p:sp>
      <p:sp>
        <p:nvSpPr>
          <p:cNvPr id="29" name="Text 27"/>
          <p:cNvSpPr/>
          <p:nvPr/>
        </p:nvSpPr>
        <p:spPr>
          <a:xfrm>
            <a:off x="882968" y="6142434"/>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Notifications</a:t>
            </a:r>
            <a:endParaRPr lang="en-US" sz="1500" dirty="0"/>
          </a:p>
        </p:txBody>
      </p:sp>
      <p:sp>
        <p:nvSpPr>
          <p:cNvPr id="30" name="Text 28"/>
          <p:cNvSpPr/>
          <p:nvPr/>
        </p:nvSpPr>
        <p:spPr>
          <a:xfrm>
            <a:off x="4862751" y="6142434"/>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Twilio WhatsApp API + Azure Notification Hubs</a:t>
            </a:r>
            <a:endParaRPr lang="en-US" sz="1500" dirty="0"/>
          </a:p>
        </p:txBody>
      </p:sp>
      <p:sp>
        <p:nvSpPr>
          <p:cNvPr id="31" name="Shape 29"/>
          <p:cNvSpPr/>
          <p:nvPr/>
        </p:nvSpPr>
        <p:spPr>
          <a:xfrm>
            <a:off x="688419" y="6577965"/>
            <a:ext cx="13253561" cy="559832"/>
          </a:xfrm>
          <a:prstGeom prst="rect">
            <a:avLst/>
          </a:prstGeom>
          <a:solidFill>
            <a:srgbClr val="000000">
              <a:alpha val="4000"/>
            </a:srgbClr>
          </a:solidFill>
          <a:ln/>
        </p:spPr>
      </p:sp>
      <p:sp>
        <p:nvSpPr>
          <p:cNvPr id="32" name="Text 30"/>
          <p:cNvSpPr/>
          <p:nvPr/>
        </p:nvSpPr>
        <p:spPr>
          <a:xfrm>
            <a:off x="882968" y="6702266"/>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Analytics &amp; Reports</a:t>
            </a:r>
            <a:endParaRPr lang="en-US" sz="1500" dirty="0"/>
          </a:p>
        </p:txBody>
      </p:sp>
      <p:sp>
        <p:nvSpPr>
          <p:cNvPr id="33" name="Text 31"/>
          <p:cNvSpPr/>
          <p:nvPr/>
        </p:nvSpPr>
        <p:spPr>
          <a:xfrm>
            <a:off x="4862751" y="6702266"/>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Power BI</a:t>
            </a:r>
            <a:endParaRPr lang="en-US" sz="1500" dirty="0"/>
          </a:p>
        </p:txBody>
      </p:sp>
      <p:sp>
        <p:nvSpPr>
          <p:cNvPr id="34" name="Shape 32"/>
          <p:cNvSpPr/>
          <p:nvPr/>
        </p:nvSpPr>
        <p:spPr>
          <a:xfrm>
            <a:off x="688419" y="7137797"/>
            <a:ext cx="13253561" cy="559832"/>
          </a:xfrm>
          <a:prstGeom prst="rect">
            <a:avLst/>
          </a:prstGeom>
          <a:solidFill>
            <a:srgbClr val="FFFFFF">
              <a:alpha val="4000"/>
            </a:srgbClr>
          </a:solidFill>
          <a:ln/>
        </p:spPr>
      </p:sp>
      <p:sp>
        <p:nvSpPr>
          <p:cNvPr id="35" name="Text 33"/>
          <p:cNvSpPr/>
          <p:nvPr/>
        </p:nvSpPr>
        <p:spPr>
          <a:xfrm>
            <a:off x="882968" y="7262098"/>
            <a:ext cx="3583305"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Multilingual Hub</a:t>
            </a:r>
            <a:endParaRPr lang="en-US" sz="1500" dirty="0"/>
          </a:p>
        </p:txBody>
      </p:sp>
      <p:sp>
        <p:nvSpPr>
          <p:cNvPr id="36" name="Text 34"/>
          <p:cNvSpPr/>
          <p:nvPr/>
        </p:nvSpPr>
        <p:spPr>
          <a:xfrm>
            <a:off x="4862751" y="7262098"/>
            <a:ext cx="8884801" cy="311229"/>
          </a:xfrm>
          <a:prstGeom prst="rect">
            <a:avLst/>
          </a:prstGeom>
          <a:noFill/>
          <a:ln/>
        </p:spPr>
        <p:txBody>
          <a:bodyPr wrap="non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GPT + Azure Translator API + i18n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5326" y="554236"/>
            <a:ext cx="5038487" cy="629841"/>
          </a:xfrm>
          <a:prstGeom prst="rect">
            <a:avLst/>
          </a:prstGeom>
          <a:noFill/>
          <a:ln/>
        </p:spPr>
        <p:txBody>
          <a:bodyPr wrap="none" lIns="0" tIns="0" rIns="0" bIns="0" rtlCol="0" anchor="t"/>
          <a:lstStyle/>
          <a:p>
            <a:pPr algn="l" indent="0" marL="0">
              <a:lnSpc>
                <a:spcPts val="4950"/>
              </a:lnSpc>
              <a:buNone/>
            </a:pPr>
            <a:r>
              <a:rPr lang="en-US" sz="3950" dirty="0">
                <a:solidFill>
                  <a:srgbClr val="233E32"/>
                </a:solidFill>
                <a:latin typeface="Alice" pitchFamily="34" charset="0"/>
                <a:ea typeface="Alice" pitchFamily="34" charset="-122"/>
                <a:cs typeface="Alice" pitchFamily="34" charset="-120"/>
              </a:rPr>
              <a:t>Key Functionality</a:t>
            </a:r>
            <a:endParaRPr lang="en-US" sz="3950" dirty="0"/>
          </a:p>
        </p:txBody>
      </p:sp>
      <p:sp>
        <p:nvSpPr>
          <p:cNvPr id="3" name="Shape 1"/>
          <p:cNvSpPr/>
          <p:nvPr/>
        </p:nvSpPr>
        <p:spPr>
          <a:xfrm>
            <a:off x="705326" y="1889403"/>
            <a:ext cx="6509147" cy="1808678"/>
          </a:xfrm>
          <a:prstGeom prst="roundRect">
            <a:avLst>
              <a:gd name="adj" fmla="val 6067"/>
            </a:avLst>
          </a:prstGeom>
          <a:solidFill>
            <a:srgbClr val="F2F2F2"/>
          </a:solidFill>
          <a:ln/>
        </p:spPr>
      </p:sp>
      <p:sp>
        <p:nvSpPr>
          <p:cNvPr id="4" name="Shape 2"/>
          <p:cNvSpPr/>
          <p:nvPr/>
        </p:nvSpPr>
        <p:spPr>
          <a:xfrm>
            <a:off x="705326" y="1866543"/>
            <a:ext cx="6509147" cy="91440"/>
          </a:xfrm>
          <a:prstGeom prst="roundRect">
            <a:avLst>
              <a:gd name="adj" fmla="val 33061"/>
            </a:avLst>
          </a:prstGeom>
          <a:solidFill>
            <a:srgbClr val="1B5F39"/>
          </a:solidFill>
          <a:ln/>
        </p:spPr>
      </p:sp>
      <p:sp>
        <p:nvSpPr>
          <p:cNvPr id="5" name="Shape 3"/>
          <p:cNvSpPr/>
          <p:nvPr/>
        </p:nvSpPr>
        <p:spPr>
          <a:xfrm>
            <a:off x="3657600" y="1587103"/>
            <a:ext cx="604599" cy="604599"/>
          </a:xfrm>
          <a:prstGeom prst="roundRect">
            <a:avLst>
              <a:gd name="adj" fmla="val 151241"/>
            </a:avLst>
          </a:prstGeom>
          <a:solidFill>
            <a:srgbClr val="1B5F39"/>
          </a:solidFill>
          <a:ln/>
        </p:spPr>
      </p:sp>
      <p:pic>
        <p:nvPicPr>
          <p:cNvPr id="6" name="Image 0" descr="preencoded.png">    </p:cNvPr>
          <p:cNvPicPr>
            <a:picLocks noChangeAspect="1"/>
          </p:cNvPicPr>
          <p:nvPr/>
        </p:nvPicPr>
        <p:blipFill>
          <a:blip r:embed="rId1"/>
          <a:stretch>
            <a:fillRect/>
          </a:stretch>
        </p:blipFill>
        <p:spPr>
          <a:xfrm>
            <a:off x="3838932" y="1738193"/>
            <a:ext cx="241816" cy="302300"/>
          </a:xfrm>
          <a:prstGeom prst="rect">
            <a:avLst/>
          </a:prstGeom>
        </p:spPr>
      </p:pic>
      <p:sp>
        <p:nvSpPr>
          <p:cNvPr id="7" name="Text 4"/>
          <p:cNvSpPr/>
          <p:nvPr/>
        </p:nvSpPr>
        <p:spPr>
          <a:xfrm>
            <a:off x="929640" y="2393156"/>
            <a:ext cx="2519243"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AI Chatbot</a:t>
            </a:r>
            <a:endParaRPr lang="en-US" sz="1950" dirty="0"/>
          </a:p>
        </p:txBody>
      </p:sp>
      <p:sp>
        <p:nvSpPr>
          <p:cNvPr id="8" name="Text 5"/>
          <p:cNvSpPr/>
          <p:nvPr/>
        </p:nvSpPr>
        <p:spPr>
          <a:xfrm>
            <a:off x="929640" y="2828925"/>
            <a:ext cx="6060519" cy="644843"/>
          </a:xfrm>
          <a:prstGeom prst="rect">
            <a:avLst/>
          </a:prstGeom>
          <a:noFill/>
          <a:ln/>
        </p:spPr>
        <p:txBody>
          <a:bodyPr wrap="squar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Auto-matching, voice input, multilingual replies via Web + WhatsApp.</a:t>
            </a:r>
            <a:endParaRPr lang="en-US" sz="1550" dirty="0"/>
          </a:p>
        </p:txBody>
      </p:sp>
      <p:sp>
        <p:nvSpPr>
          <p:cNvPr id="9" name="Shape 6"/>
          <p:cNvSpPr/>
          <p:nvPr/>
        </p:nvSpPr>
        <p:spPr>
          <a:xfrm>
            <a:off x="7415927" y="1889403"/>
            <a:ext cx="6509147" cy="1808678"/>
          </a:xfrm>
          <a:prstGeom prst="roundRect">
            <a:avLst>
              <a:gd name="adj" fmla="val 6067"/>
            </a:avLst>
          </a:prstGeom>
          <a:solidFill>
            <a:srgbClr val="F2F2F2"/>
          </a:solidFill>
          <a:ln/>
        </p:spPr>
      </p:sp>
      <p:sp>
        <p:nvSpPr>
          <p:cNvPr id="10" name="Shape 7"/>
          <p:cNvSpPr/>
          <p:nvPr/>
        </p:nvSpPr>
        <p:spPr>
          <a:xfrm>
            <a:off x="7415927" y="1866543"/>
            <a:ext cx="6509147" cy="91440"/>
          </a:xfrm>
          <a:prstGeom prst="roundRect">
            <a:avLst>
              <a:gd name="adj" fmla="val 33061"/>
            </a:avLst>
          </a:prstGeom>
          <a:solidFill>
            <a:srgbClr val="1B5F39"/>
          </a:solidFill>
          <a:ln/>
        </p:spPr>
      </p:sp>
      <p:sp>
        <p:nvSpPr>
          <p:cNvPr id="11" name="Shape 8"/>
          <p:cNvSpPr/>
          <p:nvPr/>
        </p:nvSpPr>
        <p:spPr>
          <a:xfrm>
            <a:off x="10368201" y="1587103"/>
            <a:ext cx="604599" cy="604599"/>
          </a:xfrm>
          <a:prstGeom prst="roundRect">
            <a:avLst>
              <a:gd name="adj" fmla="val 151241"/>
            </a:avLst>
          </a:prstGeom>
          <a:solidFill>
            <a:srgbClr val="1B5F39"/>
          </a:solidFill>
          <a:ln/>
        </p:spPr>
      </p:sp>
      <p:pic>
        <p:nvPicPr>
          <p:cNvPr id="12" name="Image 1" descr="preencoded.png">    </p:cNvPr>
          <p:cNvPicPr>
            <a:picLocks noChangeAspect="1"/>
          </p:cNvPicPr>
          <p:nvPr/>
        </p:nvPicPr>
        <p:blipFill>
          <a:blip r:embed="rId2"/>
          <a:stretch>
            <a:fillRect/>
          </a:stretch>
        </p:blipFill>
        <p:spPr>
          <a:xfrm>
            <a:off x="10549533" y="1738193"/>
            <a:ext cx="241816" cy="302300"/>
          </a:xfrm>
          <a:prstGeom prst="rect">
            <a:avLst/>
          </a:prstGeom>
        </p:spPr>
      </p:pic>
      <p:sp>
        <p:nvSpPr>
          <p:cNvPr id="13" name="Text 9"/>
          <p:cNvSpPr/>
          <p:nvPr/>
        </p:nvSpPr>
        <p:spPr>
          <a:xfrm>
            <a:off x="7640241" y="2393156"/>
            <a:ext cx="2519243"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Emergency Requests</a:t>
            </a:r>
            <a:endParaRPr lang="en-US" sz="1950" dirty="0"/>
          </a:p>
        </p:txBody>
      </p:sp>
      <p:sp>
        <p:nvSpPr>
          <p:cNvPr id="14" name="Text 10"/>
          <p:cNvSpPr/>
          <p:nvPr/>
        </p:nvSpPr>
        <p:spPr>
          <a:xfrm>
            <a:off x="7640241" y="2828925"/>
            <a:ext cx="6060519" cy="322421"/>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Instant alerts to nearby donors via WhatsApp.</a:t>
            </a:r>
            <a:endParaRPr lang="en-US" sz="1550" dirty="0"/>
          </a:p>
        </p:txBody>
      </p:sp>
      <p:sp>
        <p:nvSpPr>
          <p:cNvPr id="15" name="Shape 11"/>
          <p:cNvSpPr/>
          <p:nvPr/>
        </p:nvSpPr>
        <p:spPr>
          <a:xfrm>
            <a:off x="705326" y="4201835"/>
            <a:ext cx="6509147" cy="1486257"/>
          </a:xfrm>
          <a:prstGeom prst="roundRect">
            <a:avLst>
              <a:gd name="adj" fmla="val 7383"/>
            </a:avLst>
          </a:prstGeom>
          <a:solidFill>
            <a:srgbClr val="F2F2F2"/>
          </a:solidFill>
          <a:ln/>
        </p:spPr>
      </p:sp>
      <p:sp>
        <p:nvSpPr>
          <p:cNvPr id="16" name="Shape 12"/>
          <p:cNvSpPr/>
          <p:nvPr/>
        </p:nvSpPr>
        <p:spPr>
          <a:xfrm>
            <a:off x="705326" y="4178975"/>
            <a:ext cx="6509147" cy="91440"/>
          </a:xfrm>
          <a:prstGeom prst="roundRect">
            <a:avLst>
              <a:gd name="adj" fmla="val 33061"/>
            </a:avLst>
          </a:prstGeom>
          <a:solidFill>
            <a:srgbClr val="1B5F39"/>
          </a:solidFill>
          <a:ln/>
        </p:spPr>
      </p:sp>
      <p:sp>
        <p:nvSpPr>
          <p:cNvPr id="17" name="Shape 13"/>
          <p:cNvSpPr/>
          <p:nvPr/>
        </p:nvSpPr>
        <p:spPr>
          <a:xfrm>
            <a:off x="3657600" y="3899535"/>
            <a:ext cx="604599" cy="604599"/>
          </a:xfrm>
          <a:prstGeom prst="roundRect">
            <a:avLst>
              <a:gd name="adj" fmla="val 151241"/>
            </a:avLst>
          </a:prstGeom>
          <a:solidFill>
            <a:srgbClr val="1B5F39"/>
          </a:solidFill>
          <a:ln/>
        </p:spPr>
      </p:sp>
      <p:pic>
        <p:nvPicPr>
          <p:cNvPr id="18" name="Image 2" descr="preencoded.png">    </p:cNvPr>
          <p:cNvPicPr>
            <a:picLocks noChangeAspect="1"/>
          </p:cNvPicPr>
          <p:nvPr/>
        </p:nvPicPr>
        <p:blipFill>
          <a:blip r:embed="rId3"/>
          <a:stretch>
            <a:fillRect/>
          </a:stretch>
        </p:blipFill>
        <p:spPr>
          <a:xfrm>
            <a:off x="3838932" y="4050625"/>
            <a:ext cx="241816" cy="302300"/>
          </a:xfrm>
          <a:prstGeom prst="rect">
            <a:avLst/>
          </a:prstGeom>
        </p:spPr>
      </p:pic>
      <p:sp>
        <p:nvSpPr>
          <p:cNvPr id="19" name="Text 14"/>
          <p:cNvSpPr/>
          <p:nvPr/>
        </p:nvSpPr>
        <p:spPr>
          <a:xfrm>
            <a:off x="929640" y="4705588"/>
            <a:ext cx="2519243"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Role-Based Flows</a:t>
            </a:r>
            <a:endParaRPr lang="en-US" sz="1950" dirty="0"/>
          </a:p>
        </p:txBody>
      </p:sp>
      <p:sp>
        <p:nvSpPr>
          <p:cNvPr id="20" name="Text 15"/>
          <p:cNvSpPr/>
          <p:nvPr/>
        </p:nvSpPr>
        <p:spPr>
          <a:xfrm>
            <a:off x="929640" y="5141357"/>
            <a:ext cx="6060519" cy="322421"/>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Interfaces for Donor, Patient, Admin, and Doctor.</a:t>
            </a:r>
            <a:endParaRPr lang="en-US" sz="1550" dirty="0"/>
          </a:p>
        </p:txBody>
      </p:sp>
      <p:sp>
        <p:nvSpPr>
          <p:cNvPr id="21" name="Shape 16"/>
          <p:cNvSpPr/>
          <p:nvPr/>
        </p:nvSpPr>
        <p:spPr>
          <a:xfrm>
            <a:off x="7415927" y="4201835"/>
            <a:ext cx="6509147" cy="1486257"/>
          </a:xfrm>
          <a:prstGeom prst="roundRect">
            <a:avLst>
              <a:gd name="adj" fmla="val 7383"/>
            </a:avLst>
          </a:prstGeom>
          <a:solidFill>
            <a:srgbClr val="F2F2F2"/>
          </a:solidFill>
          <a:ln/>
        </p:spPr>
      </p:sp>
      <p:sp>
        <p:nvSpPr>
          <p:cNvPr id="22" name="Shape 17"/>
          <p:cNvSpPr/>
          <p:nvPr/>
        </p:nvSpPr>
        <p:spPr>
          <a:xfrm>
            <a:off x="7415927" y="4178975"/>
            <a:ext cx="6509147" cy="91440"/>
          </a:xfrm>
          <a:prstGeom prst="roundRect">
            <a:avLst>
              <a:gd name="adj" fmla="val 33061"/>
            </a:avLst>
          </a:prstGeom>
          <a:solidFill>
            <a:srgbClr val="1B5F39"/>
          </a:solidFill>
          <a:ln/>
        </p:spPr>
      </p:sp>
      <p:sp>
        <p:nvSpPr>
          <p:cNvPr id="23" name="Shape 18"/>
          <p:cNvSpPr/>
          <p:nvPr/>
        </p:nvSpPr>
        <p:spPr>
          <a:xfrm>
            <a:off x="10368201" y="3899535"/>
            <a:ext cx="604599" cy="604599"/>
          </a:xfrm>
          <a:prstGeom prst="roundRect">
            <a:avLst>
              <a:gd name="adj" fmla="val 151241"/>
            </a:avLst>
          </a:prstGeom>
          <a:solidFill>
            <a:srgbClr val="1B5F39"/>
          </a:solidFill>
          <a:ln/>
        </p:spPr>
      </p:sp>
      <p:pic>
        <p:nvPicPr>
          <p:cNvPr id="24" name="Image 3" descr="preencoded.png">    </p:cNvPr>
          <p:cNvPicPr>
            <a:picLocks noChangeAspect="1"/>
          </p:cNvPicPr>
          <p:nvPr/>
        </p:nvPicPr>
        <p:blipFill>
          <a:blip r:embed="rId4"/>
          <a:stretch>
            <a:fillRect/>
          </a:stretch>
        </p:blipFill>
        <p:spPr>
          <a:xfrm>
            <a:off x="10549533" y="4050625"/>
            <a:ext cx="241816" cy="302300"/>
          </a:xfrm>
          <a:prstGeom prst="rect">
            <a:avLst/>
          </a:prstGeom>
        </p:spPr>
      </p:pic>
      <p:sp>
        <p:nvSpPr>
          <p:cNvPr id="25" name="Text 19"/>
          <p:cNvSpPr/>
          <p:nvPr/>
        </p:nvSpPr>
        <p:spPr>
          <a:xfrm>
            <a:off x="7640241" y="4705588"/>
            <a:ext cx="3122295"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Gamified Donor Experience</a:t>
            </a:r>
            <a:endParaRPr lang="en-US" sz="1950" dirty="0"/>
          </a:p>
        </p:txBody>
      </p:sp>
      <p:sp>
        <p:nvSpPr>
          <p:cNvPr id="26" name="Text 20"/>
          <p:cNvSpPr/>
          <p:nvPr/>
        </p:nvSpPr>
        <p:spPr>
          <a:xfrm>
            <a:off x="7640241" y="5141357"/>
            <a:ext cx="6060519" cy="322421"/>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Badges, donation history, and impact scores.</a:t>
            </a:r>
            <a:endParaRPr lang="en-US" sz="1550" dirty="0"/>
          </a:p>
        </p:txBody>
      </p:sp>
      <p:sp>
        <p:nvSpPr>
          <p:cNvPr id="27" name="Shape 21"/>
          <p:cNvSpPr/>
          <p:nvPr/>
        </p:nvSpPr>
        <p:spPr>
          <a:xfrm>
            <a:off x="705326" y="6191845"/>
            <a:ext cx="6509147" cy="1486257"/>
          </a:xfrm>
          <a:prstGeom prst="roundRect">
            <a:avLst>
              <a:gd name="adj" fmla="val 7383"/>
            </a:avLst>
          </a:prstGeom>
          <a:solidFill>
            <a:srgbClr val="F2F2F2"/>
          </a:solidFill>
          <a:ln/>
        </p:spPr>
      </p:sp>
      <p:sp>
        <p:nvSpPr>
          <p:cNvPr id="28" name="Shape 22"/>
          <p:cNvSpPr/>
          <p:nvPr/>
        </p:nvSpPr>
        <p:spPr>
          <a:xfrm>
            <a:off x="705326" y="6168985"/>
            <a:ext cx="6509147" cy="91440"/>
          </a:xfrm>
          <a:prstGeom prst="roundRect">
            <a:avLst>
              <a:gd name="adj" fmla="val 33061"/>
            </a:avLst>
          </a:prstGeom>
          <a:solidFill>
            <a:srgbClr val="1B5F39"/>
          </a:solidFill>
          <a:ln/>
        </p:spPr>
      </p:sp>
      <p:sp>
        <p:nvSpPr>
          <p:cNvPr id="29" name="Shape 23"/>
          <p:cNvSpPr/>
          <p:nvPr/>
        </p:nvSpPr>
        <p:spPr>
          <a:xfrm>
            <a:off x="3657600" y="5889546"/>
            <a:ext cx="604599" cy="604599"/>
          </a:xfrm>
          <a:prstGeom prst="roundRect">
            <a:avLst>
              <a:gd name="adj" fmla="val 151241"/>
            </a:avLst>
          </a:prstGeom>
          <a:solidFill>
            <a:srgbClr val="1B5F39"/>
          </a:solidFill>
          <a:ln/>
        </p:spPr>
      </p:sp>
      <p:pic>
        <p:nvPicPr>
          <p:cNvPr id="30" name="Image 4" descr="preencoded.png">    </p:cNvPr>
          <p:cNvPicPr>
            <a:picLocks noChangeAspect="1"/>
          </p:cNvPicPr>
          <p:nvPr/>
        </p:nvPicPr>
        <p:blipFill>
          <a:blip r:embed="rId5"/>
          <a:stretch>
            <a:fillRect/>
          </a:stretch>
        </p:blipFill>
        <p:spPr>
          <a:xfrm>
            <a:off x="3838932" y="6040636"/>
            <a:ext cx="241816" cy="302300"/>
          </a:xfrm>
          <a:prstGeom prst="rect">
            <a:avLst/>
          </a:prstGeom>
        </p:spPr>
      </p:pic>
      <p:sp>
        <p:nvSpPr>
          <p:cNvPr id="31" name="Text 24"/>
          <p:cNvSpPr/>
          <p:nvPr/>
        </p:nvSpPr>
        <p:spPr>
          <a:xfrm>
            <a:off x="929640" y="6695599"/>
            <a:ext cx="2519243"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Education Hub</a:t>
            </a:r>
            <a:endParaRPr lang="en-US" sz="1950" dirty="0"/>
          </a:p>
        </p:txBody>
      </p:sp>
      <p:sp>
        <p:nvSpPr>
          <p:cNvPr id="32" name="Text 25"/>
          <p:cNvSpPr/>
          <p:nvPr/>
        </p:nvSpPr>
        <p:spPr>
          <a:xfrm>
            <a:off x="929640" y="7131368"/>
            <a:ext cx="6060519" cy="322421"/>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Available in 6+ languages for comprehensive patient awareness.</a:t>
            </a:r>
            <a:endParaRPr lang="en-US" sz="1550" dirty="0"/>
          </a:p>
        </p:txBody>
      </p:sp>
      <p:sp>
        <p:nvSpPr>
          <p:cNvPr id="33" name="Shape 26"/>
          <p:cNvSpPr/>
          <p:nvPr/>
        </p:nvSpPr>
        <p:spPr>
          <a:xfrm>
            <a:off x="7415927" y="6191845"/>
            <a:ext cx="6509147" cy="1486257"/>
          </a:xfrm>
          <a:prstGeom prst="roundRect">
            <a:avLst>
              <a:gd name="adj" fmla="val 7383"/>
            </a:avLst>
          </a:prstGeom>
          <a:solidFill>
            <a:srgbClr val="F2F2F2"/>
          </a:solidFill>
          <a:ln/>
        </p:spPr>
      </p:sp>
      <p:sp>
        <p:nvSpPr>
          <p:cNvPr id="34" name="Shape 27"/>
          <p:cNvSpPr/>
          <p:nvPr/>
        </p:nvSpPr>
        <p:spPr>
          <a:xfrm>
            <a:off x="7415927" y="6168985"/>
            <a:ext cx="6509147" cy="91440"/>
          </a:xfrm>
          <a:prstGeom prst="roundRect">
            <a:avLst>
              <a:gd name="adj" fmla="val 33061"/>
            </a:avLst>
          </a:prstGeom>
          <a:solidFill>
            <a:srgbClr val="1B5F39"/>
          </a:solidFill>
          <a:ln/>
        </p:spPr>
      </p:sp>
      <p:sp>
        <p:nvSpPr>
          <p:cNvPr id="35" name="Shape 28"/>
          <p:cNvSpPr/>
          <p:nvPr/>
        </p:nvSpPr>
        <p:spPr>
          <a:xfrm>
            <a:off x="10368201" y="5889546"/>
            <a:ext cx="604599" cy="604599"/>
          </a:xfrm>
          <a:prstGeom prst="roundRect">
            <a:avLst>
              <a:gd name="adj" fmla="val 151241"/>
            </a:avLst>
          </a:prstGeom>
          <a:solidFill>
            <a:srgbClr val="1B5F39"/>
          </a:solidFill>
          <a:ln/>
        </p:spPr>
      </p:sp>
      <p:pic>
        <p:nvPicPr>
          <p:cNvPr id="36" name="Image 5" descr="preencoded.png">    </p:cNvPr>
          <p:cNvPicPr>
            <a:picLocks noChangeAspect="1"/>
          </p:cNvPicPr>
          <p:nvPr/>
        </p:nvPicPr>
        <p:blipFill>
          <a:blip r:embed="rId6"/>
          <a:stretch>
            <a:fillRect/>
          </a:stretch>
        </p:blipFill>
        <p:spPr>
          <a:xfrm>
            <a:off x="10549533" y="6040636"/>
            <a:ext cx="241816" cy="302300"/>
          </a:xfrm>
          <a:prstGeom prst="rect">
            <a:avLst/>
          </a:prstGeom>
        </p:spPr>
      </p:pic>
      <p:sp>
        <p:nvSpPr>
          <p:cNvPr id="37" name="Text 29"/>
          <p:cNvSpPr/>
          <p:nvPr/>
        </p:nvSpPr>
        <p:spPr>
          <a:xfrm>
            <a:off x="7640241" y="6695599"/>
            <a:ext cx="2519243" cy="314920"/>
          </a:xfrm>
          <a:prstGeom prst="rect">
            <a:avLst/>
          </a:prstGeom>
          <a:noFill/>
          <a:ln/>
        </p:spPr>
        <p:txBody>
          <a:bodyPr wrap="none" lIns="0" tIns="0" rIns="0" bIns="0" rtlCol="0" anchor="t"/>
          <a:lstStyle/>
          <a:p>
            <a:pPr algn="l" indent="0" marL="0">
              <a:lnSpc>
                <a:spcPts val="2450"/>
              </a:lnSpc>
              <a:buNone/>
            </a:pPr>
            <a:r>
              <a:rPr lang="en-US" sz="1950" dirty="0">
                <a:solidFill>
                  <a:srgbClr val="2C2821"/>
                </a:solidFill>
                <a:latin typeface="Alice" pitchFamily="34" charset="0"/>
                <a:ea typeface="Alice" pitchFamily="34" charset="-122"/>
                <a:cs typeface="Alice" pitchFamily="34" charset="-120"/>
              </a:rPr>
              <a:t>Community Support</a:t>
            </a:r>
            <a:endParaRPr lang="en-US" sz="1950" dirty="0"/>
          </a:p>
        </p:txBody>
      </p:sp>
      <p:sp>
        <p:nvSpPr>
          <p:cNvPr id="38" name="Text 30"/>
          <p:cNvSpPr/>
          <p:nvPr/>
        </p:nvSpPr>
        <p:spPr>
          <a:xfrm>
            <a:off x="7640241" y="7131368"/>
            <a:ext cx="6060519" cy="322421"/>
          </a:xfrm>
          <a:prstGeom prst="rect">
            <a:avLst/>
          </a:prstGeom>
          <a:noFill/>
          <a:ln/>
        </p:spPr>
        <p:txBody>
          <a:bodyPr wrap="none" lIns="0" tIns="0" rIns="0" bIns="0" rtlCol="0" anchor="t"/>
          <a:lstStyle/>
          <a:p>
            <a:pPr algn="l" indent="0" marL="0">
              <a:lnSpc>
                <a:spcPts val="2500"/>
              </a:lnSpc>
              <a:buNone/>
            </a:pPr>
            <a:r>
              <a:rPr lang="en-US" sz="1550" dirty="0">
                <a:solidFill>
                  <a:srgbClr val="2C2821"/>
                </a:solidFill>
                <a:latin typeface="Lora" pitchFamily="34" charset="0"/>
                <a:ea typeface="Lora" pitchFamily="34" charset="-122"/>
                <a:cs typeface="Lora" pitchFamily="34" charset="-120"/>
              </a:rPr>
              <a:t>NGO partnerships and integrated chat support.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6856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Expected Impact</a:t>
            </a:r>
            <a:endParaRPr lang="en-US" sz="4450" dirty="0"/>
          </a:p>
        </p:txBody>
      </p:sp>
      <p:sp>
        <p:nvSpPr>
          <p:cNvPr id="3" name="Shape 1"/>
          <p:cNvSpPr/>
          <p:nvPr/>
        </p:nvSpPr>
        <p:spPr>
          <a:xfrm>
            <a:off x="793790" y="2030968"/>
            <a:ext cx="510302" cy="510302"/>
          </a:xfrm>
          <a:prstGeom prst="roundRect">
            <a:avLst>
              <a:gd name="adj" fmla="val 6667"/>
            </a:avLst>
          </a:prstGeom>
          <a:solidFill>
            <a:srgbClr val="F0EDE6"/>
          </a:solidFill>
          <a:ln/>
        </p:spPr>
      </p:sp>
      <p:sp>
        <p:nvSpPr>
          <p:cNvPr id="4" name="Text 2"/>
          <p:cNvSpPr/>
          <p:nvPr/>
        </p:nvSpPr>
        <p:spPr>
          <a:xfrm>
            <a:off x="878860" y="20734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5" name="Text 3"/>
          <p:cNvSpPr/>
          <p:nvPr/>
        </p:nvSpPr>
        <p:spPr>
          <a:xfrm>
            <a:off x="1530906" y="21088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Faster Response Time</a:t>
            </a:r>
            <a:endParaRPr lang="en-US" sz="2200" dirty="0"/>
          </a:p>
        </p:txBody>
      </p:sp>
      <p:sp>
        <p:nvSpPr>
          <p:cNvPr id="6" name="Shape 4"/>
          <p:cNvSpPr/>
          <p:nvPr/>
        </p:nvSpPr>
        <p:spPr>
          <a:xfrm>
            <a:off x="793790" y="2994898"/>
            <a:ext cx="510302" cy="510302"/>
          </a:xfrm>
          <a:prstGeom prst="roundRect">
            <a:avLst>
              <a:gd name="adj" fmla="val 6667"/>
            </a:avLst>
          </a:prstGeom>
          <a:solidFill>
            <a:srgbClr val="F0EDE6"/>
          </a:solidFill>
          <a:ln/>
        </p:spPr>
      </p:sp>
      <p:sp>
        <p:nvSpPr>
          <p:cNvPr id="7" name="Text 5"/>
          <p:cNvSpPr/>
          <p:nvPr/>
        </p:nvSpPr>
        <p:spPr>
          <a:xfrm>
            <a:off x="878860" y="303740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8" name="Text 6"/>
          <p:cNvSpPr/>
          <p:nvPr/>
        </p:nvSpPr>
        <p:spPr>
          <a:xfrm>
            <a:off x="1530906" y="3072765"/>
            <a:ext cx="4592836"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Predictive Donor Behavior Modeling</a:t>
            </a:r>
            <a:endParaRPr lang="en-US" sz="2200" dirty="0"/>
          </a:p>
        </p:txBody>
      </p:sp>
      <p:sp>
        <p:nvSpPr>
          <p:cNvPr id="9" name="Shape 7"/>
          <p:cNvSpPr/>
          <p:nvPr/>
        </p:nvSpPr>
        <p:spPr>
          <a:xfrm>
            <a:off x="793790" y="3958828"/>
            <a:ext cx="510302" cy="510302"/>
          </a:xfrm>
          <a:prstGeom prst="roundRect">
            <a:avLst>
              <a:gd name="adj" fmla="val 6667"/>
            </a:avLst>
          </a:prstGeom>
          <a:solidFill>
            <a:srgbClr val="F0EDE6"/>
          </a:solidFill>
          <a:ln/>
        </p:spPr>
      </p:sp>
      <p:sp>
        <p:nvSpPr>
          <p:cNvPr id="10" name="Text 8"/>
          <p:cNvSpPr/>
          <p:nvPr/>
        </p:nvSpPr>
        <p:spPr>
          <a:xfrm>
            <a:off x="878860" y="400133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1" name="Text 9"/>
          <p:cNvSpPr/>
          <p:nvPr/>
        </p:nvSpPr>
        <p:spPr>
          <a:xfrm>
            <a:off x="1530906" y="4036695"/>
            <a:ext cx="4445794"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Reduced Burden on Blood Warriors</a:t>
            </a:r>
            <a:endParaRPr lang="en-US" sz="2200" dirty="0"/>
          </a:p>
        </p:txBody>
      </p:sp>
      <p:sp>
        <p:nvSpPr>
          <p:cNvPr id="12" name="Shape 10"/>
          <p:cNvSpPr/>
          <p:nvPr/>
        </p:nvSpPr>
        <p:spPr>
          <a:xfrm>
            <a:off x="793790" y="4922758"/>
            <a:ext cx="510302" cy="510302"/>
          </a:xfrm>
          <a:prstGeom prst="roundRect">
            <a:avLst>
              <a:gd name="adj" fmla="val 6667"/>
            </a:avLst>
          </a:prstGeom>
          <a:solidFill>
            <a:srgbClr val="F0EDE6"/>
          </a:solidFill>
          <a:ln/>
        </p:spPr>
      </p:sp>
      <p:sp>
        <p:nvSpPr>
          <p:cNvPr id="13" name="Text 11"/>
          <p:cNvSpPr/>
          <p:nvPr/>
        </p:nvSpPr>
        <p:spPr>
          <a:xfrm>
            <a:off x="878860" y="496526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14" name="Text 12"/>
          <p:cNvSpPr/>
          <p:nvPr/>
        </p:nvSpPr>
        <p:spPr>
          <a:xfrm>
            <a:off x="1530906" y="5000625"/>
            <a:ext cx="3633668"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Improved Patient Awareness</a:t>
            </a:r>
            <a:endParaRPr lang="en-US" sz="2200" dirty="0"/>
          </a:p>
        </p:txBody>
      </p:sp>
      <p:sp>
        <p:nvSpPr>
          <p:cNvPr id="15" name="Shape 13"/>
          <p:cNvSpPr/>
          <p:nvPr/>
        </p:nvSpPr>
        <p:spPr>
          <a:xfrm>
            <a:off x="793790" y="5886688"/>
            <a:ext cx="510302" cy="510302"/>
          </a:xfrm>
          <a:prstGeom prst="roundRect">
            <a:avLst>
              <a:gd name="adj" fmla="val 6667"/>
            </a:avLst>
          </a:prstGeom>
          <a:solidFill>
            <a:srgbClr val="F0EDE6"/>
          </a:solidFill>
          <a:ln/>
        </p:spPr>
      </p:sp>
      <p:sp>
        <p:nvSpPr>
          <p:cNvPr id="16" name="Text 14"/>
          <p:cNvSpPr/>
          <p:nvPr/>
        </p:nvSpPr>
        <p:spPr>
          <a:xfrm>
            <a:off x="878860" y="592919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5</a:t>
            </a:r>
            <a:endParaRPr lang="en-US" sz="2650" dirty="0"/>
          </a:p>
        </p:txBody>
      </p:sp>
      <p:sp>
        <p:nvSpPr>
          <p:cNvPr id="17" name="Text 15"/>
          <p:cNvSpPr/>
          <p:nvPr/>
        </p:nvSpPr>
        <p:spPr>
          <a:xfrm>
            <a:off x="1530906" y="5964555"/>
            <a:ext cx="3413760"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Gamified Donor Incentives</a:t>
            </a:r>
            <a:endParaRPr lang="en-US" sz="2200" dirty="0"/>
          </a:p>
        </p:txBody>
      </p:sp>
      <p:sp>
        <p:nvSpPr>
          <p:cNvPr id="18" name="Shape 16"/>
          <p:cNvSpPr/>
          <p:nvPr/>
        </p:nvSpPr>
        <p:spPr>
          <a:xfrm>
            <a:off x="793790" y="6850618"/>
            <a:ext cx="510302" cy="510302"/>
          </a:xfrm>
          <a:prstGeom prst="roundRect">
            <a:avLst>
              <a:gd name="adj" fmla="val 6667"/>
            </a:avLst>
          </a:prstGeom>
          <a:solidFill>
            <a:srgbClr val="F0EDE6"/>
          </a:solidFill>
          <a:ln/>
        </p:spPr>
      </p:sp>
      <p:sp>
        <p:nvSpPr>
          <p:cNvPr id="19" name="Text 17"/>
          <p:cNvSpPr/>
          <p:nvPr/>
        </p:nvSpPr>
        <p:spPr>
          <a:xfrm>
            <a:off x="878860" y="689312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6</a:t>
            </a:r>
            <a:endParaRPr lang="en-US" sz="2650" dirty="0"/>
          </a:p>
        </p:txBody>
      </p:sp>
      <p:sp>
        <p:nvSpPr>
          <p:cNvPr id="20" name="Text 18"/>
          <p:cNvSpPr/>
          <p:nvPr/>
        </p:nvSpPr>
        <p:spPr>
          <a:xfrm>
            <a:off x="1530906" y="6928485"/>
            <a:ext cx="483429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Nationwide Scalability of Blood Bridge</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00118"/>
            <a:ext cx="6422231"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Challenges &amp; Mitigations</a:t>
            </a:r>
            <a:endParaRPr lang="en-US" sz="4450" dirty="0"/>
          </a:p>
        </p:txBody>
      </p:sp>
      <p:sp>
        <p:nvSpPr>
          <p:cNvPr id="3" name="Shape 1"/>
          <p:cNvSpPr/>
          <p:nvPr/>
        </p:nvSpPr>
        <p:spPr>
          <a:xfrm>
            <a:off x="793790" y="3062526"/>
            <a:ext cx="13042821" cy="3266837"/>
          </a:xfrm>
          <a:prstGeom prst="roundRect">
            <a:avLst>
              <a:gd name="adj" fmla="val 1042"/>
            </a:avLst>
          </a:prstGeom>
          <a:noFill/>
          <a:ln w="7620">
            <a:solidFill>
              <a:srgbClr val="000000">
                <a:alpha val="8000"/>
              </a:srgbClr>
            </a:solidFill>
            <a:prstDash val="solid"/>
          </a:ln>
        </p:spPr>
      </p:sp>
      <p:sp>
        <p:nvSpPr>
          <p:cNvPr id="4" name="Shape 2"/>
          <p:cNvSpPr/>
          <p:nvPr/>
        </p:nvSpPr>
        <p:spPr>
          <a:xfrm>
            <a:off x="801410" y="3070146"/>
            <a:ext cx="13027581" cy="650319"/>
          </a:xfrm>
          <a:prstGeom prst="rect">
            <a:avLst/>
          </a:prstGeom>
          <a:solidFill>
            <a:srgbClr val="FFFFFF">
              <a:alpha val="4000"/>
            </a:srgbClr>
          </a:solidFill>
          <a:ln/>
        </p:spPr>
      </p:sp>
      <p:sp>
        <p:nvSpPr>
          <p:cNvPr id="5" name="Text 3"/>
          <p:cNvSpPr/>
          <p:nvPr/>
        </p:nvSpPr>
        <p:spPr>
          <a:xfrm>
            <a:off x="1028343" y="3213854"/>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Donor drop-off</a:t>
            </a:r>
            <a:endParaRPr lang="en-US" sz="1750" dirty="0"/>
          </a:p>
        </p:txBody>
      </p:sp>
      <p:sp>
        <p:nvSpPr>
          <p:cNvPr id="6" name="Text 4"/>
          <p:cNvSpPr/>
          <p:nvPr/>
        </p:nvSpPr>
        <p:spPr>
          <a:xfrm>
            <a:off x="4940379" y="3213854"/>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Predictive nudges + gamification</a:t>
            </a:r>
            <a:endParaRPr lang="en-US" sz="1750" dirty="0"/>
          </a:p>
        </p:txBody>
      </p:sp>
      <p:sp>
        <p:nvSpPr>
          <p:cNvPr id="7" name="Shape 5"/>
          <p:cNvSpPr/>
          <p:nvPr/>
        </p:nvSpPr>
        <p:spPr>
          <a:xfrm>
            <a:off x="801410" y="3720465"/>
            <a:ext cx="13027581" cy="650319"/>
          </a:xfrm>
          <a:prstGeom prst="rect">
            <a:avLst/>
          </a:prstGeom>
          <a:solidFill>
            <a:srgbClr val="000000">
              <a:alpha val="4000"/>
            </a:srgbClr>
          </a:solidFill>
          <a:ln/>
        </p:spPr>
      </p:sp>
      <p:sp>
        <p:nvSpPr>
          <p:cNvPr id="8" name="Text 6"/>
          <p:cNvSpPr/>
          <p:nvPr/>
        </p:nvSpPr>
        <p:spPr>
          <a:xfrm>
            <a:off x="1028343" y="386417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API access limitations</a:t>
            </a:r>
            <a:endParaRPr lang="en-US" sz="1750" dirty="0"/>
          </a:p>
        </p:txBody>
      </p:sp>
      <p:sp>
        <p:nvSpPr>
          <p:cNvPr id="9" name="Text 7"/>
          <p:cNvSpPr/>
          <p:nvPr/>
        </p:nvSpPr>
        <p:spPr>
          <a:xfrm>
            <a:off x="4940379" y="3864173"/>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Fallback to SMS &amp; direct alerts</a:t>
            </a:r>
            <a:endParaRPr lang="en-US" sz="1750" dirty="0"/>
          </a:p>
        </p:txBody>
      </p:sp>
      <p:sp>
        <p:nvSpPr>
          <p:cNvPr id="10" name="Shape 8"/>
          <p:cNvSpPr/>
          <p:nvPr/>
        </p:nvSpPr>
        <p:spPr>
          <a:xfrm>
            <a:off x="801410" y="4370784"/>
            <a:ext cx="13027581" cy="650319"/>
          </a:xfrm>
          <a:prstGeom prst="rect">
            <a:avLst/>
          </a:prstGeom>
          <a:solidFill>
            <a:srgbClr val="FFFFFF">
              <a:alpha val="4000"/>
            </a:srgbClr>
          </a:solidFill>
          <a:ln/>
        </p:spPr>
      </p:sp>
      <p:sp>
        <p:nvSpPr>
          <p:cNvPr id="11" name="Text 9"/>
          <p:cNvSpPr/>
          <p:nvPr/>
        </p:nvSpPr>
        <p:spPr>
          <a:xfrm>
            <a:off x="1028343" y="451449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Data privacy &amp; compliance</a:t>
            </a:r>
            <a:endParaRPr lang="en-US" sz="1750" dirty="0"/>
          </a:p>
        </p:txBody>
      </p:sp>
      <p:sp>
        <p:nvSpPr>
          <p:cNvPr id="12" name="Text 10"/>
          <p:cNvSpPr/>
          <p:nvPr/>
        </p:nvSpPr>
        <p:spPr>
          <a:xfrm>
            <a:off x="4940379" y="4514493"/>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Firebase Auth + Azure SQL security</a:t>
            </a:r>
            <a:endParaRPr lang="en-US" sz="1750" dirty="0"/>
          </a:p>
        </p:txBody>
      </p:sp>
      <p:sp>
        <p:nvSpPr>
          <p:cNvPr id="13" name="Shape 11"/>
          <p:cNvSpPr/>
          <p:nvPr/>
        </p:nvSpPr>
        <p:spPr>
          <a:xfrm>
            <a:off x="801410" y="5021104"/>
            <a:ext cx="13027581" cy="650319"/>
          </a:xfrm>
          <a:prstGeom prst="rect">
            <a:avLst/>
          </a:prstGeom>
          <a:solidFill>
            <a:srgbClr val="000000">
              <a:alpha val="4000"/>
            </a:srgbClr>
          </a:solidFill>
          <a:ln/>
        </p:spPr>
      </p:sp>
      <p:sp>
        <p:nvSpPr>
          <p:cNvPr id="14" name="Text 12"/>
          <p:cNvSpPr/>
          <p:nvPr/>
        </p:nvSpPr>
        <p:spPr>
          <a:xfrm>
            <a:off x="1028343" y="5164812"/>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Voice bot complexity</a:t>
            </a:r>
            <a:endParaRPr lang="en-US" sz="1750" dirty="0"/>
          </a:p>
        </p:txBody>
      </p:sp>
      <p:sp>
        <p:nvSpPr>
          <p:cNvPr id="15" name="Text 13"/>
          <p:cNvSpPr/>
          <p:nvPr/>
        </p:nvSpPr>
        <p:spPr>
          <a:xfrm>
            <a:off x="4940379" y="5164812"/>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Azure Speech SDK with text fallback</a:t>
            </a:r>
            <a:endParaRPr lang="en-US" sz="1750" dirty="0"/>
          </a:p>
        </p:txBody>
      </p:sp>
      <p:sp>
        <p:nvSpPr>
          <p:cNvPr id="16" name="Shape 14"/>
          <p:cNvSpPr/>
          <p:nvPr/>
        </p:nvSpPr>
        <p:spPr>
          <a:xfrm>
            <a:off x="801410" y="5671423"/>
            <a:ext cx="13027581" cy="650319"/>
          </a:xfrm>
          <a:prstGeom prst="rect">
            <a:avLst/>
          </a:prstGeom>
          <a:solidFill>
            <a:srgbClr val="FFFFFF">
              <a:alpha val="4000"/>
            </a:srgbClr>
          </a:solidFill>
          <a:ln/>
        </p:spPr>
      </p:sp>
      <p:sp>
        <p:nvSpPr>
          <p:cNvPr id="17" name="Text 15"/>
          <p:cNvSpPr/>
          <p:nvPr/>
        </p:nvSpPr>
        <p:spPr>
          <a:xfrm>
            <a:off x="1028343" y="5815132"/>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Rural tech access</a:t>
            </a:r>
            <a:endParaRPr lang="en-US" sz="1750" dirty="0"/>
          </a:p>
        </p:txBody>
      </p:sp>
      <p:sp>
        <p:nvSpPr>
          <p:cNvPr id="18" name="Text 16"/>
          <p:cNvSpPr/>
          <p:nvPr/>
        </p:nvSpPr>
        <p:spPr>
          <a:xfrm>
            <a:off x="4940379" y="5815132"/>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Lightweight UI, vernacular content, offline mode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937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Key Assumptions</a:t>
            </a:r>
            <a:endParaRPr lang="en-US" sz="4450" dirty="0"/>
          </a:p>
        </p:txBody>
      </p:sp>
      <p:sp>
        <p:nvSpPr>
          <p:cNvPr id="3" name="Shape 1"/>
          <p:cNvSpPr/>
          <p:nvPr/>
        </p:nvSpPr>
        <p:spPr>
          <a:xfrm>
            <a:off x="793790" y="2851785"/>
            <a:ext cx="4196358" cy="1730812"/>
          </a:xfrm>
          <a:prstGeom prst="roundRect">
            <a:avLst>
              <a:gd name="adj" fmla="val 1966"/>
            </a:avLst>
          </a:prstGeom>
          <a:solidFill>
            <a:srgbClr val="F2F2F2"/>
          </a:solidFill>
          <a:ln w="30480">
            <a:solidFill>
              <a:srgbClr val="D6D3CC"/>
            </a:solidFill>
            <a:prstDash val="solid"/>
          </a:ln>
        </p:spPr>
      </p:sp>
      <p:sp>
        <p:nvSpPr>
          <p:cNvPr id="4" name="Text 2"/>
          <p:cNvSpPr/>
          <p:nvPr/>
        </p:nvSpPr>
        <p:spPr>
          <a:xfrm>
            <a:off x="1051084"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User Access</a:t>
            </a:r>
            <a:endParaRPr lang="en-US" sz="2200" dirty="0"/>
          </a:p>
        </p:txBody>
      </p:sp>
      <p:sp>
        <p:nvSpPr>
          <p:cNvPr id="5" name="Text 3"/>
          <p:cNvSpPr/>
          <p:nvPr/>
        </p:nvSpPr>
        <p:spPr>
          <a:xfrm>
            <a:off x="1051084"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Most users have smartphones and WhatsApp.</a:t>
            </a:r>
            <a:endParaRPr lang="en-US" sz="1750" dirty="0"/>
          </a:p>
        </p:txBody>
      </p:sp>
      <p:sp>
        <p:nvSpPr>
          <p:cNvPr id="6" name="Shape 4"/>
          <p:cNvSpPr/>
          <p:nvPr/>
        </p:nvSpPr>
        <p:spPr>
          <a:xfrm>
            <a:off x="5216962" y="2851785"/>
            <a:ext cx="4196358" cy="1730812"/>
          </a:xfrm>
          <a:prstGeom prst="roundRect">
            <a:avLst>
              <a:gd name="adj" fmla="val 1966"/>
            </a:avLst>
          </a:prstGeom>
          <a:solidFill>
            <a:srgbClr val="F2F2F2"/>
          </a:solidFill>
          <a:ln w="30480">
            <a:solidFill>
              <a:srgbClr val="D6D3CC"/>
            </a:solidFill>
            <a:prstDash val="solid"/>
          </a:ln>
        </p:spPr>
      </p:sp>
      <p:sp>
        <p:nvSpPr>
          <p:cNvPr id="7" name="Text 5"/>
          <p:cNvSpPr/>
          <p:nvPr/>
        </p:nvSpPr>
        <p:spPr>
          <a:xfrm>
            <a:off x="5474256"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Platform Stability</a:t>
            </a:r>
            <a:endParaRPr lang="en-US" sz="2200" dirty="0"/>
          </a:p>
        </p:txBody>
      </p:sp>
      <p:sp>
        <p:nvSpPr>
          <p:cNvPr id="8" name="Text 6"/>
          <p:cNvSpPr/>
          <p:nvPr/>
        </p:nvSpPr>
        <p:spPr>
          <a:xfrm>
            <a:off x="5474256"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Firebase + Azure remain accessible and reliable.</a:t>
            </a:r>
            <a:endParaRPr lang="en-US" sz="1750" dirty="0"/>
          </a:p>
        </p:txBody>
      </p:sp>
      <p:sp>
        <p:nvSpPr>
          <p:cNvPr id="9" name="Shape 7"/>
          <p:cNvSpPr/>
          <p:nvPr/>
        </p:nvSpPr>
        <p:spPr>
          <a:xfrm>
            <a:off x="9640133" y="2851785"/>
            <a:ext cx="4196358" cy="1730812"/>
          </a:xfrm>
          <a:prstGeom prst="roundRect">
            <a:avLst>
              <a:gd name="adj" fmla="val 1966"/>
            </a:avLst>
          </a:prstGeom>
          <a:solidFill>
            <a:srgbClr val="F2F2F2"/>
          </a:solidFill>
          <a:ln w="30480">
            <a:solidFill>
              <a:srgbClr val="D6D3CC"/>
            </a:solidFill>
            <a:prstDash val="solid"/>
          </a:ln>
        </p:spPr>
      </p:sp>
      <p:sp>
        <p:nvSpPr>
          <p:cNvPr id="10" name="Text 8"/>
          <p:cNvSpPr/>
          <p:nvPr/>
        </p:nvSpPr>
        <p:spPr>
          <a:xfrm>
            <a:off x="9897427"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NGO Support</a:t>
            </a:r>
            <a:endParaRPr lang="en-US" sz="2200" dirty="0"/>
          </a:p>
        </p:txBody>
      </p:sp>
      <p:sp>
        <p:nvSpPr>
          <p:cNvPr id="11" name="Text 9"/>
          <p:cNvSpPr/>
          <p:nvPr/>
        </p:nvSpPr>
        <p:spPr>
          <a:xfrm>
            <a:off x="9897427"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NGOs will support digital onboarding efforts.</a:t>
            </a:r>
            <a:endParaRPr lang="en-US" sz="1750" dirty="0"/>
          </a:p>
        </p:txBody>
      </p:sp>
      <p:sp>
        <p:nvSpPr>
          <p:cNvPr id="12" name="Shape 10"/>
          <p:cNvSpPr/>
          <p:nvPr/>
        </p:nvSpPr>
        <p:spPr>
          <a:xfrm>
            <a:off x="793790" y="4809411"/>
            <a:ext cx="6407944" cy="1730812"/>
          </a:xfrm>
          <a:prstGeom prst="roundRect">
            <a:avLst>
              <a:gd name="adj" fmla="val 1966"/>
            </a:avLst>
          </a:prstGeom>
          <a:solidFill>
            <a:srgbClr val="F2F2F2"/>
          </a:solidFill>
          <a:ln w="30480">
            <a:solidFill>
              <a:srgbClr val="D6D3CC"/>
            </a:solidFill>
            <a:prstDash val="solid"/>
          </a:ln>
        </p:spPr>
      </p:sp>
      <p:sp>
        <p:nvSpPr>
          <p:cNvPr id="13" name="Text 11"/>
          <p:cNvSpPr/>
          <p:nvPr/>
        </p:nvSpPr>
        <p:spPr>
          <a:xfrm>
            <a:off x="1051084" y="50667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Payment Integration</a:t>
            </a:r>
            <a:endParaRPr lang="en-US" sz="2200" dirty="0"/>
          </a:p>
        </p:txBody>
      </p:sp>
      <p:sp>
        <p:nvSpPr>
          <p:cNvPr id="14" name="Text 12"/>
          <p:cNvSpPr/>
          <p:nvPr/>
        </p:nvSpPr>
        <p:spPr>
          <a:xfrm>
            <a:off x="1051084" y="5557123"/>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Stripe works effectively for local crowdfunding.</a:t>
            </a:r>
            <a:endParaRPr lang="en-US" sz="1750" dirty="0"/>
          </a:p>
        </p:txBody>
      </p:sp>
      <p:sp>
        <p:nvSpPr>
          <p:cNvPr id="15" name="Shape 13"/>
          <p:cNvSpPr/>
          <p:nvPr/>
        </p:nvSpPr>
        <p:spPr>
          <a:xfrm>
            <a:off x="7428548" y="4809411"/>
            <a:ext cx="6407944" cy="1730812"/>
          </a:xfrm>
          <a:prstGeom prst="roundRect">
            <a:avLst>
              <a:gd name="adj" fmla="val 1966"/>
            </a:avLst>
          </a:prstGeom>
          <a:solidFill>
            <a:srgbClr val="F2F2F2"/>
          </a:solidFill>
          <a:ln w="30480">
            <a:solidFill>
              <a:srgbClr val="D6D3CC"/>
            </a:solidFill>
            <a:prstDash val="solid"/>
          </a:ln>
        </p:spPr>
      </p:sp>
      <p:sp>
        <p:nvSpPr>
          <p:cNvPr id="16" name="Text 14"/>
          <p:cNvSpPr/>
          <p:nvPr/>
        </p:nvSpPr>
        <p:spPr>
          <a:xfrm>
            <a:off x="7685842" y="50667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Chatbot Guidance</a:t>
            </a:r>
            <a:endParaRPr lang="en-US" sz="2200" dirty="0"/>
          </a:p>
        </p:txBody>
      </p:sp>
      <p:sp>
        <p:nvSpPr>
          <p:cNvPr id="17" name="Text 15"/>
          <p:cNvSpPr/>
          <p:nvPr/>
        </p:nvSpPr>
        <p:spPr>
          <a:xfrm>
            <a:off x="7685842" y="5557123"/>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GPT chatbot adheres to guidance, avoiding medical diagnosis.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2860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Project Timeline</a:t>
            </a:r>
            <a:endParaRPr lang="en-US" sz="4450" dirty="0"/>
          </a:p>
        </p:txBody>
      </p:sp>
      <p:sp>
        <p:nvSpPr>
          <p:cNvPr id="3" name="Shape 1"/>
          <p:cNvSpPr/>
          <p:nvPr/>
        </p:nvSpPr>
        <p:spPr>
          <a:xfrm>
            <a:off x="793790" y="4877395"/>
            <a:ext cx="13042821" cy="30480"/>
          </a:xfrm>
          <a:prstGeom prst="roundRect">
            <a:avLst>
              <a:gd name="adj" fmla="val 111628"/>
            </a:avLst>
          </a:prstGeom>
          <a:solidFill>
            <a:srgbClr val="D6D3CC"/>
          </a:solidFill>
          <a:ln/>
        </p:spPr>
      </p:sp>
      <p:sp>
        <p:nvSpPr>
          <p:cNvPr id="4" name="Shape 2"/>
          <p:cNvSpPr/>
          <p:nvPr/>
        </p:nvSpPr>
        <p:spPr>
          <a:xfrm>
            <a:off x="3301960" y="4196953"/>
            <a:ext cx="30480" cy="680442"/>
          </a:xfrm>
          <a:prstGeom prst="roundRect">
            <a:avLst>
              <a:gd name="adj" fmla="val 111628"/>
            </a:avLst>
          </a:prstGeom>
          <a:solidFill>
            <a:srgbClr val="D6D3CC"/>
          </a:solidFill>
          <a:ln/>
        </p:spPr>
      </p:sp>
      <p:sp>
        <p:nvSpPr>
          <p:cNvPr id="5" name="Shape 3"/>
          <p:cNvSpPr/>
          <p:nvPr/>
        </p:nvSpPr>
        <p:spPr>
          <a:xfrm>
            <a:off x="3062049" y="4622244"/>
            <a:ext cx="510302" cy="510302"/>
          </a:xfrm>
          <a:prstGeom prst="roundRect">
            <a:avLst>
              <a:gd name="adj" fmla="val 6667"/>
            </a:avLst>
          </a:prstGeom>
          <a:solidFill>
            <a:srgbClr val="F0EDE6"/>
          </a:solidFill>
          <a:ln/>
        </p:spPr>
      </p:sp>
      <p:sp>
        <p:nvSpPr>
          <p:cNvPr id="6" name="Text 4"/>
          <p:cNvSpPr/>
          <p:nvPr/>
        </p:nvSpPr>
        <p:spPr>
          <a:xfrm>
            <a:off x="3147120"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7" name="Text 5"/>
          <p:cNvSpPr/>
          <p:nvPr/>
        </p:nvSpPr>
        <p:spPr>
          <a:xfrm>
            <a:off x="1899642" y="239101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Hackathon MVP</a:t>
            </a:r>
            <a:endParaRPr lang="en-US" sz="2200" dirty="0"/>
          </a:p>
        </p:txBody>
      </p:sp>
      <p:sp>
        <p:nvSpPr>
          <p:cNvPr id="8" name="Text 6"/>
          <p:cNvSpPr/>
          <p:nvPr/>
        </p:nvSpPr>
        <p:spPr>
          <a:xfrm>
            <a:off x="1020604" y="2881432"/>
            <a:ext cx="4593312" cy="1088708"/>
          </a:xfrm>
          <a:prstGeom prst="rect">
            <a:avLst/>
          </a:prstGeom>
          <a:noFill/>
          <a:ln/>
        </p:spPr>
        <p:txBody>
          <a:bodyPr wrap="square" lIns="0" tIns="0" rIns="0" bIns="0" rtlCol="0" anchor="t"/>
          <a:lstStyle/>
          <a:p>
            <a:pPr algn="ctr" indent="0" marL="0">
              <a:lnSpc>
                <a:spcPts val="2850"/>
              </a:lnSpc>
              <a:buNone/>
            </a:pPr>
            <a:r>
              <a:rPr lang="en-US" sz="1750" dirty="0">
                <a:solidFill>
                  <a:srgbClr val="2C2821"/>
                </a:solidFill>
                <a:latin typeface="Lora" pitchFamily="34" charset="0"/>
                <a:ea typeface="Lora" pitchFamily="34" charset="-122"/>
                <a:cs typeface="Lora" pitchFamily="34" charset="-120"/>
              </a:rPr>
              <a:t> Web + WhatsApp Chatbot MVP</a:t>
            </a:r>
            <a:pPr algn="ctr" indent="0" marL="0">
              <a:lnSpc>
                <a:spcPts val="2850"/>
              </a:lnSpc>
              <a:buNone/>
            </a:pPr>
            <a:r>
              <a:rPr lang="en-US" sz="1750" dirty="0">
                <a:solidFill>
                  <a:srgbClr val="2C2821"/>
                </a:solidFill>
                <a:latin typeface="Lora" pitchFamily="34" charset="0"/>
                <a:ea typeface="Lora" pitchFamily="34" charset="-122"/>
                <a:cs typeface="Lora" pitchFamily="34" charset="-120"/>
              </a:rPr>
              <a:t> Donor Match Flow</a:t>
            </a:r>
            <a:pPr algn="ctr" indent="0" marL="0">
              <a:lnSpc>
                <a:spcPts val="2850"/>
              </a:lnSpc>
              <a:buNone/>
            </a:pPr>
            <a:r>
              <a:rPr lang="en-US" sz="1750" dirty="0">
                <a:solidFill>
                  <a:srgbClr val="2C2821"/>
                </a:solidFill>
                <a:latin typeface="Lora" pitchFamily="34" charset="0"/>
                <a:ea typeface="Lora" pitchFamily="34" charset="-122"/>
                <a:cs typeface="Lora" pitchFamily="34" charset="-120"/>
              </a:rPr>
              <a:t>Role-based Dashboards</a:t>
            </a:r>
            <a:endParaRPr lang="en-US" sz="1750" dirty="0"/>
          </a:p>
        </p:txBody>
      </p:sp>
      <p:sp>
        <p:nvSpPr>
          <p:cNvPr id="9" name="Shape 7"/>
          <p:cNvSpPr/>
          <p:nvPr/>
        </p:nvSpPr>
        <p:spPr>
          <a:xfrm>
            <a:off x="5967293" y="4877395"/>
            <a:ext cx="30480" cy="680442"/>
          </a:xfrm>
          <a:prstGeom prst="roundRect">
            <a:avLst>
              <a:gd name="adj" fmla="val 111628"/>
            </a:avLst>
          </a:prstGeom>
          <a:solidFill>
            <a:srgbClr val="D6D3CC"/>
          </a:solidFill>
          <a:ln/>
        </p:spPr>
      </p:sp>
      <p:sp>
        <p:nvSpPr>
          <p:cNvPr id="10" name="Shape 8"/>
          <p:cNvSpPr/>
          <p:nvPr/>
        </p:nvSpPr>
        <p:spPr>
          <a:xfrm>
            <a:off x="5727382" y="4622244"/>
            <a:ext cx="510302" cy="510302"/>
          </a:xfrm>
          <a:prstGeom prst="roundRect">
            <a:avLst>
              <a:gd name="adj" fmla="val 6667"/>
            </a:avLst>
          </a:prstGeom>
          <a:solidFill>
            <a:srgbClr val="F0EDE6"/>
          </a:solidFill>
          <a:ln/>
        </p:spPr>
      </p:sp>
      <p:sp>
        <p:nvSpPr>
          <p:cNvPr id="11" name="Text 9"/>
          <p:cNvSpPr/>
          <p:nvPr/>
        </p:nvSpPr>
        <p:spPr>
          <a:xfrm>
            <a:off x="5812453"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2" name="Text 10"/>
          <p:cNvSpPr/>
          <p:nvPr/>
        </p:nvSpPr>
        <p:spPr>
          <a:xfrm>
            <a:off x="4564856" y="578465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Week 1–2</a:t>
            </a:r>
            <a:endParaRPr lang="en-US" sz="2200" dirty="0"/>
          </a:p>
        </p:txBody>
      </p:sp>
      <p:sp>
        <p:nvSpPr>
          <p:cNvPr id="13" name="Text 11"/>
          <p:cNvSpPr/>
          <p:nvPr/>
        </p:nvSpPr>
        <p:spPr>
          <a:xfrm>
            <a:off x="3685818" y="6275070"/>
            <a:ext cx="4593431" cy="725805"/>
          </a:xfrm>
          <a:prstGeom prst="rect">
            <a:avLst/>
          </a:prstGeom>
          <a:noFill/>
          <a:ln/>
        </p:spPr>
        <p:txBody>
          <a:bodyPr wrap="square" lIns="0" tIns="0" rIns="0" bIns="0" rtlCol="0" anchor="t"/>
          <a:lstStyle/>
          <a:p>
            <a:pPr algn="ctr" indent="0" marL="0">
              <a:lnSpc>
                <a:spcPts val="2850"/>
              </a:lnSpc>
              <a:buNone/>
            </a:pPr>
            <a:r>
              <a:rPr lang="en-US" sz="1750" dirty="0">
                <a:solidFill>
                  <a:srgbClr val="2C2821"/>
                </a:solidFill>
                <a:latin typeface="Lora" pitchFamily="34" charset="0"/>
                <a:ea typeface="Lora" pitchFamily="34" charset="-122"/>
                <a:cs typeface="Lora" pitchFamily="34" charset="-120"/>
              </a:rPr>
              <a:t>Leaderboard, impact tracking, full multilingual content</a:t>
            </a:r>
            <a:endParaRPr lang="en-US" sz="1750" dirty="0"/>
          </a:p>
        </p:txBody>
      </p:sp>
      <p:sp>
        <p:nvSpPr>
          <p:cNvPr id="14" name="Shape 12"/>
          <p:cNvSpPr/>
          <p:nvPr/>
        </p:nvSpPr>
        <p:spPr>
          <a:xfrm>
            <a:off x="8632508" y="4196953"/>
            <a:ext cx="30480" cy="680442"/>
          </a:xfrm>
          <a:prstGeom prst="roundRect">
            <a:avLst>
              <a:gd name="adj" fmla="val 111628"/>
            </a:avLst>
          </a:prstGeom>
          <a:solidFill>
            <a:srgbClr val="D6D3CC"/>
          </a:solidFill>
          <a:ln/>
        </p:spPr>
      </p:sp>
      <p:sp>
        <p:nvSpPr>
          <p:cNvPr id="15" name="Shape 13"/>
          <p:cNvSpPr/>
          <p:nvPr/>
        </p:nvSpPr>
        <p:spPr>
          <a:xfrm>
            <a:off x="8392597" y="4622244"/>
            <a:ext cx="510302" cy="510302"/>
          </a:xfrm>
          <a:prstGeom prst="roundRect">
            <a:avLst>
              <a:gd name="adj" fmla="val 6667"/>
            </a:avLst>
          </a:prstGeom>
          <a:solidFill>
            <a:srgbClr val="F0EDE6"/>
          </a:solidFill>
          <a:ln/>
        </p:spPr>
      </p:sp>
      <p:sp>
        <p:nvSpPr>
          <p:cNvPr id="16" name="Text 14"/>
          <p:cNvSpPr/>
          <p:nvPr/>
        </p:nvSpPr>
        <p:spPr>
          <a:xfrm>
            <a:off x="8477667"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7" name="Text 15"/>
          <p:cNvSpPr/>
          <p:nvPr/>
        </p:nvSpPr>
        <p:spPr>
          <a:xfrm>
            <a:off x="7230070" y="239101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Month 1–2</a:t>
            </a:r>
            <a:endParaRPr lang="en-US" sz="2200" dirty="0"/>
          </a:p>
        </p:txBody>
      </p:sp>
      <p:sp>
        <p:nvSpPr>
          <p:cNvPr id="18" name="Text 16"/>
          <p:cNvSpPr/>
          <p:nvPr/>
        </p:nvSpPr>
        <p:spPr>
          <a:xfrm>
            <a:off x="6351032" y="2881432"/>
            <a:ext cx="4593431" cy="725805"/>
          </a:xfrm>
          <a:prstGeom prst="rect">
            <a:avLst/>
          </a:prstGeom>
          <a:noFill/>
          <a:ln/>
        </p:spPr>
        <p:txBody>
          <a:bodyPr wrap="square" lIns="0" tIns="0" rIns="0" bIns="0" rtlCol="0" anchor="t"/>
          <a:lstStyle/>
          <a:p>
            <a:pPr algn="ctr" indent="0" marL="0">
              <a:lnSpc>
                <a:spcPts val="2850"/>
              </a:lnSpc>
              <a:buNone/>
            </a:pPr>
            <a:r>
              <a:rPr lang="en-US" sz="1750" dirty="0">
                <a:solidFill>
                  <a:srgbClr val="2C2821"/>
                </a:solidFill>
                <a:latin typeface="Lora" pitchFamily="34" charset="0"/>
                <a:ea typeface="Lora" pitchFamily="34" charset="-122"/>
                <a:cs typeface="Lora" pitchFamily="34" charset="-120"/>
              </a:rPr>
              <a:t>Crowdfunding + e-RaktKosh API mock integration</a:t>
            </a:r>
            <a:endParaRPr lang="en-US" sz="1750" dirty="0"/>
          </a:p>
        </p:txBody>
      </p:sp>
      <p:sp>
        <p:nvSpPr>
          <p:cNvPr id="19" name="Shape 17"/>
          <p:cNvSpPr/>
          <p:nvPr/>
        </p:nvSpPr>
        <p:spPr>
          <a:xfrm>
            <a:off x="11297841" y="4877395"/>
            <a:ext cx="30480" cy="680442"/>
          </a:xfrm>
          <a:prstGeom prst="roundRect">
            <a:avLst>
              <a:gd name="adj" fmla="val 111628"/>
            </a:avLst>
          </a:prstGeom>
          <a:solidFill>
            <a:srgbClr val="D6D3CC"/>
          </a:solidFill>
          <a:ln/>
        </p:spPr>
      </p:sp>
      <p:sp>
        <p:nvSpPr>
          <p:cNvPr id="20" name="Shape 18"/>
          <p:cNvSpPr/>
          <p:nvPr/>
        </p:nvSpPr>
        <p:spPr>
          <a:xfrm>
            <a:off x="11057930" y="4622244"/>
            <a:ext cx="510302" cy="510302"/>
          </a:xfrm>
          <a:prstGeom prst="roundRect">
            <a:avLst>
              <a:gd name="adj" fmla="val 6667"/>
            </a:avLst>
          </a:prstGeom>
          <a:solidFill>
            <a:srgbClr val="F0EDE6"/>
          </a:solidFill>
          <a:ln/>
        </p:spPr>
      </p:sp>
      <p:sp>
        <p:nvSpPr>
          <p:cNvPr id="21" name="Text 19"/>
          <p:cNvSpPr/>
          <p:nvPr/>
        </p:nvSpPr>
        <p:spPr>
          <a:xfrm>
            <a:off x="11143000" y="466475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22" name="Text 20"/>
          <p:cNvSpPr/>
          <p:nvPr/>
        </p:nvSpPr>
        <p:spPr>
          <a:xfrm>
            <a:off x="9895403" y="578465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C2821"/>
                </a:solidFill>
                <a:latin typeface="Alice" pitchFamily="34" charset="0"/>
                <a:ea typeface="Alice" pitchFamily="34" charset="-122"/>
                <a:cs typeface="Alice" pitchFamily="34" charset="-120"/>
              </a:rPr>
              <a:t>Month 3+</a:t>
            </a:r>
            <a:endParaRPr lang="en-US" sz="2200" dirty="0"/>
          </a:p>
        </p:txBody>
      </p:sp>
      <p:sp>
        <p:nvSpPr>
          <p:cNvPr id="23" name="Text 21"/>
          <p:cNvSpPr/>
          <p:nvPr/>
        </p:nvSpPr>
        <p:spPr>
          <a:xfrm>
            <a:off x="9016365" y="6275070"/>
            <a:ext cx="4593431" cy="725805"/>
          </a:xfrm>
          <a:prstGeom prst="rect">
            <a:avLst/>
          </a:prstGeom>
          <a:noFill/>
          <a:ln/>
        </p:spPr>
        <p:txBody>
          <a:bodyPr wrap="square" lIns="0" tIns="0" rIns="0" bIns="0" rtlCol="0" anchor="t"/>
          <a:lstStyle/>
          <a:p>
            <a:pPr algn="ctr" indent="0" marL="0">
              <a:lnSpc>
                <a:spcPts val="2850"/>
              </a:lnSpc>
              <a:buNone/>
            </a:pPr>
            <a:r>
              <a:rPr lang="en-US" sz="1750" dirty="0">
                <a:solidFill>
                  <a:srgbClr val="2C2821"/>
                </a:solidFill>
                <a:latin typeface="Lora" pitchFamily="34" charset="0"/>
                <a:ea typeface="Lora" pitchFamily="34" charset="-122"/>
                <a:cs typeface="Lora" pitchFamily="34" charset="-120"/>
              </a:rPr>
              <a:t>District-level pilot with Blood Warriors + Voice Bot Launch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2025-08-02T18:28:37Z</dcterms:created>
  <dcterms:modified xsi:type="dcterms:W3CDTF">2025-08-02T18:28:37Z</dcterms:modified>
</cp:coreProperties>
</file>